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5" r:id="rId1"/>
  </p:sldMasterIdLst>
  <p:notesMasterIdLst>
    <p:notesMasterId r:id="rId17"/>
  </p:notesMasterIdLst>
  <p:sldIdLst>
    <p:sldId id="256" r:id="rId2"/>
    <p:sldId id="257" r:id="rId3"/>
    <p:sldId id="275" r:id="rId4"/>
    <p:sldId id="289" r:id="rId5"/>
    <p:sldId id="276" r:id="rId6"/>
    <p:sldId id="290" r:id="rId7"/>
    <p:sldId id="420" r:id="rId8"/>
    <p:sldId id="293" r:id="rId9"/>
    <p:sldId id="355" r:id="rId10"/>
    <p:sldId id="358" r:id="rId11"/>
    <p:sldId id="359" r:id="rId12"/>
    <p:sldId id="408" r:id="rId13"/>
    <p:sldId id="415" r:id="rId14"/>
    <p:sldId id="421" r:id="rId15"/>
    <p:sldId id="38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377FF"/>
    <a:srgbClr val="FFF907"/>
    <a:srgbClr val="FFFF99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6" autoAdjust="0"/>
    <p:restoredTop sz="99462" autoAdjust="0"/>
  </p:normalViewPr>
  <p:slideViewPr>
    <p:cSldViewPr>
      <p:cViewPr>
        <p:scale>
          <a:sx n="70" d="100"/>
          <a:sy n="70" d="100"/>
        </p:scale>
        <p:origin x="-1614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ult%20AL\Desktop\Sondaj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ult%20AL\Desktop\Sondaj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BM_ADMIN\Desktop\Sondaj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BM_ADMIN\Desktop\Sondaj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ult%20AL\Downloads\grafice%20lupasca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ult%20AL\Downloads\grafice%20lupasca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BM_ADMIN\Desktop\Sondaj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ult%20AL\Desktop\Sondaj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ult%20AL\Desktop\Sondaj.xlsx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>
                <a:latin typeface="Arial" pitchFamily="34" charset="0"/>
                <a:cs typeface="Arial" pitchFamily="34" charset="0"/>
              </a:defRPr>
            </a:pPr>
            <a:r>
              <a:rPr lang="en-US" sz="1400" b="1" i="0">
                <a:latin typeface="Arial" pitchFamily="34" charset="0"/>
                <a:cs typeface="Arial" pitchFamily="34" charset="0"/>
              </a:rPr>
              <a:t>Considera</a:t>
            </a:r>
            <a:r>
              <a:rPr lang="ro-RO" sz="1400" b="1" i="0">
                <a:latin typeface="Arial" pitchFamily="34" charset="0"/>
                <a:cs typeface="Arial" pitchFamily="34" charset="0"/>
              </a:rPr>
              <a:t>ți</a:t>
            </a:r>
            <a:r>
              <a:rPr lang="ro-RO" sz="1400" b="1" i="0" baseline="0">
                <a:latin typeface="Arial" pitchFamily="34" charset="0"/>
                <a:cs typeface="Arial" pitchFamily="34" charset="0"/>
              </a:rPr>
              <a:t> că în România </a:t>
            </a:r>
            <a:r>
              <a:rPr lang="vi-VN" sz="1400" b="1" i="0" u="none" strike="noStrike" baseline="0">
                <a:latin typeface="Arial" pitchFamily="34" charset="0"/>
                <a:cs typeface="Arial" pitchFamily="34" charset="0"/>
              </a:rPr>
              <a:t>există violență psihică la locul de muncă?</a:t>
            </a:r>
            <a:endParaRPr lang="en-US" sz="1400" b="1" i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3.6160285998732875E-2"/>
          <c:y val="2.2773598684991517E-2"/>
        </c:manualLayout>
      </c:layout>
    </c:title>
    <c:view3D>
      <c:rotX val="70"/>
      <c:rotY val="110"/>
      <c:perspective val="30"/>
    </c:view3D>
    <c:plotArea>
      <c:layout>
        <c:manualLayout>
          <c:layoutTarget val="inner"/>
          <c:xMode val="edge"/>
          <c:yMode val="edge"/>
          <c:x val="4.1666666666666692E-2"/>
          <c:y val="0.19935604303174057"/>
          <c:w val="0.91666666666666652"/>
          <c:h val="0.7806685985814138"/>
        </c:manualLayout>
      </c:layout>
      <c:pie3DChart>
        <c:varyColors val="1"/>
        <c:ser>
          <c:idx val="0"/>
          <c:order val="0"/>
          <c:explosion val="25"/>
          <c:dPt>
            <c:idx val="1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0.20252597331583547"/>
                  <c:y val="-1.2491134247469041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13120844269466339"/>
                  <c:y val="-3.5852988149074248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grafice!$JQ$14:$JQ$15</c:f>
              <c:strCache>
                <c:ptCount val="2"/>
                <c:pt idx="0">
                  <c:v>DA</c:v>
                </c:pt>
                <c:pt idx="1">
                  <c:v>NU</c:v>
                </c:pt>
              </c:strCache>
            </c:strRef>
          </c:cat>
          <c:val>
            <c:numRef>
              <c:f>grafice!$JR$14:$JR$15</c:f>
              <c:numCache>
                <c:formatCode>0%</c:formatCode>
                <c:ptCount val="2"/>
                <c:pt idx="0">
                  <c:v>0.9</c:v>
                </c:pt>
                <c:pt idx="1">
                  <c:v>0.1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/>
            </a:pPr>
            <a:r>
              <a:rPr lang="vi-VN" sz="1400" b="1" i="0" u="none" strike="noStrike" baseline="0"/>
              <a:t>Care credeți că este intensitatea gradului de violență psihică la locul de muncă?</a:t>
            </a:r>
            <a:endParaRPr lang="en-US" sz="1400" b="1" i="0"/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7.7741553811004102E-2"/>
          <c:y val="0.22929188414631307"/>
          <c:w val="0.87879946310964741"/>
          <c:h val="0.62602994598009465"/>
        </c:manualLayout>
      </c:layout>
      <c:barChart>
        <c:barDir val="col"/>
        <c:grouping val="clustered"/>
        <c:ser>
          <c:idx val="0"/>
          <c:order val="0"/>
          <c:spPr>
            <a:solidFill>
              <a:schemeClr val="accent3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cat>
            <c:strRef>
              <c:f>grafice!$KD$3:$KD$7</c:f>
              <c:strCache>
                <c:ptCount val="5"/>
                <c:pt idx="0">
                  <c:v>Foarte mică</c:v>
                </c:pt>
                <c:pt idx="1">
                  <c:v>Mică</c:v>
                </c:pt>
                <c:pt idx="2">
                  <c:v>Medie</c:v>
                </c:pt>
                <c:pt idx="3">
                  <c:v>Mare</c:v>
                </c:pt>
                <c:pt idx="4">
                  <c:v>Foarte mare</c:v>
                </c:pt>
              </c:strCache>
            </c:strRef>
          </c:cat>
          <c:val>
            <c:numRef>
              <c:f>grafice!$KE$3:$KE$7</c:f>
              <c:numCache>
                <c:formatCode>0%</c:formatCode>
                <c:ptCount val="5"/>
                <c:pt idx="0">
                  <c:v>0.1</c:v>
                </c:pt>
                <c:pt idx="1">
                  <c:v>9.0000000000000024E-2</c:v>
                </c:pt>
                <c:pt idx="2">
                  <c:v>0.27</c:v>
                </c:pt>
                <c:pt idx="3">
                  <c:v>0.31000000000000039</c:v>
                </c:pt>
                <c:pt idx="4">
                  <c:v>0.23</c:v>
                </c:pt>
              </c:numCache>
            </c:numRef>
          </c:val>
        </c:ser>
        <c:axId val="60479744"/>
        <c:axId val="67264512"/>
      </c:barChart>
      <c:catAx>
        <c:axId val="604797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67264512"/>
        <c:crosses val="autoZero"/>
        <c:auto val="1"/>
        <c:lblAlgn val="ctr"/>
        <c:lblOffset val="100"/>
      </c:catAx>
      <c:valAx>
        <c:axId val="67264512"/>
        <c:scaling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numFmt formatCode="0%" sourceLinked="1"/>
        <c:tickLblPos val="nextTo"/>
        <c:crossAx val="60479744"/>
        <c:crosses val="autoZero"/>
        <c:crossBetween val="between"/>
      </c:valAx>
      <c:spPr>
        <a:noFill/>
      </c:spPr>
    </c:plotArea>
    <c:plotVisOnly val="1"/>
  </c:chart>
  <c:spPr>
    <a:noFill/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style val="27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50217250990000695"/>
          <c:y val="9.0634529572239317E-2"/>
          <c:w val="0.45000901279231875"/>
          <c:h val="0.82520540282169064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2.1338394787585622E-4"/>
                  <c:y val="5.4123695513555222E-3"/>
                </c:manualLayout>
              </c:layout>
              <c:showVal val="1"/>
            </c:dLbl>
            <c:dLbl>
              <c:idx val="1"/>
              <c:layout>
                <c:manualLayout>
                  <c:x val="7.5329405379808831E-3"/>
                  <c:y val="4.6838003894814333E-3"/>
                </c:manualLayout>
              </c:layout>
              <c:showVal val="1"/>
            </c:dLbl>
            <c:dLbl>
              <c:idx val="2"/>
              <c:layout>
                <c:manualLayout>
                  <c:x val="5.7048539489184162E-3"/>
                  <c:y val="1.4569402353409135E-3"/>
                </c:manualLayout>
              </c:layout>
              <c:showVal val="1"/>
            </c:dLbl>
            <c:dLbl>
              <c:idx val="3"/>
              <c:layout>
                <c:manualLayout>
                  <c:x val="6.1347397836345532E-3"/>
                  <c:y val="-4.6503234486557823E-3"/>
                </c:manualLayout>
              </c:layout>
              <c:showVal val="1"/>
            </c:dLbl>
            <c:dLbl>
              <c:idx val="4"/>
              <c:layout>
                <c:manualLayout>
                  <c:x val="6.4677746392699889E-4"/>
                  <c:y val="3.6083784265085145E-3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</c:dLbls>
          <c:cat>
            <c:strRef>
              <c:f>grafice!$B$11:$B$15</c:f>
              <c:strCache>
                <c:ptCount val="5"/>
                <c:pt idx="0">
                  <c:v>Activitatea de la locul de muncă presupune lucrul sub presiune.</c:v>
                </c:pt>
                <c:pt idx="1">
                  <c:v>Colegii de serviciu sunt nemulțumiți de stilul de conducere a companiei.</c:v>
                </c:pt>
                <c:pt idx="2">
                  <c:v>Au fost situații în care am avut dificultăți în relația cu colegii din echipa de lucru.</c:v>
                </c:pt>
                <c:pt idx="3">
                  <c:v>Mi s-au solicitat sarcini contradictorii, ca urmare a lipsei de coerență în ceea ce privește viziunea managementului.</c:v>
                </c:pt>
                <c:pt idx="4">
                  <c:v>Gradul de încărcare a activităților desfășurate la locul de muncă a crescut semnificativ în ultimii doi ani.</c:v>
                </c:pt>
              </c:strCache>
            </c:strRef>
          </c:cat>
          <c:val>
            <c:numRef>
              <c:f>grafice!$E$11:$E$15</c:f>
              <c:numCache>
                <c:formatCode>0.0</c:formatCode>
                <c:ptCount val="5"/>
                <c:pt idx="0">
                  <c:v>3.69</c:v>
                </c:pt>
                <c:pt idx="1">
                  <c:v>3.6</c:v>
                </c:pt>
                <c:pt idx="2">
                  <c:v>2.77</c:v>
                </c:pt>
                <c:pt idx="3">
                  <c:v>3.38</c:v>
                </c:pt>
                <c:pt idx="4">
                  <c:v>3.8099999999999987</c:v>
                </c:pt>
              </c:numCache>
            </c:numRef>
          </c:val>
        </c:ser>
        <c:axId val="59958016"/>
        <c:axId val="59959552"/>
      </c:barChart>
      <c:catAx>
        <c:axId val="59958016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959552"/>
        <c:crosses val="autoZero"/>
        <c:auto val="1"/>
        <c:lblAlgn val="ctr"/>
        <c:lblOffset val="100"/>
      </c:catAx>
      <c:valAx>
        <c:axId val="59959552"/>
        <c:scaling>
          <c:orientation val="minMax"/>
          <c:max val="5"/>
          <c:min val="1"/>
        </c:scaling>
        <c:axPos val="b"/>
        <c:numFmt formatCode="0.0" sourceLinked="1"/>
        <c:tickLblPos val="nextTo"/>
        <c:crossAx val="59958016"/>
        <c:crosses val="autoZero"/>
        <c:crossBetween val="between"/>
        <c:majorUnit val="1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style val="27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32895806138409295"/>
          <c:y val="6.6115839187974576E-2"/>
          <c:w val="0.36041256561679835"/>
          <c:h val="0.90231989658009271"/>
        </c:manualLayout>
      </c:layout>
      <c:barChart>
        <c:barDir val="bar"/>
        <c:grouping val="clustered"/>
        <c:ser>
          <c:idx val="0"/>
          <c:order val="0"/>
          <c:tx>
            <c:strRef>
              <c:f>grafice!$V$5</c:f>
              <c:strCache>
                <c:ptCount val="1"/>
                <c:pt idx="0">
                  <c:v>Multinațională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2.1338394787585622E-4"/>
                  <c:y val="5.4123695513555239E-3"/>
                </c:manualLayout>
              </c:layout>
              <c:showVal val="1"/>
            </c:dLbl>
            <c:dLbl>
              <c:idx val="1"/>
              <c:layout>
                <c:manualLayout>
                  <c:x val="7.5329405379808813E-3"/>
                  <c:y val="4.6838003894814333E-3"/>
                </c:manualLayout>
              </c:layout>
              <c:showVal val="1"/>
            </c:dLbl>
            <c:dLbl>
              <c:idx val="2"/>
              <c:layout>
                <c:manualLayout>
                  <c:x val="5.7048539489184162E-3"/>
                  <c:y val="1.4569402353409131E-3"/>
                </c:manualLayout>
              </c:layout>
              <c:showVal val="1"/>
            </c:dLbl>
            <c:dLbl>
              <c:idx val="3"/>
              <c:layout>
                <c:manualLayout>
                  <c:x val="6.1347397836345558E-3"/>
                  <c:y val="-4.6503234486557823E-3"/>
                </c:manualLayout>
              </c:layout>
              <c:showVal val="1"/>
            </c:dLbl>
            <c:dLbl>
              <c:idx val="4"/>
              <c:layout>
                <c:manualLayout>
                  <c:x val="6.4677746392699867E-4"/>
                  <c:y val="3.6083784265085149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grafice!$W$4:$AA$4</c:f>
              <c:strCache>
                <c:ptCount val="5"/>
                <c:pt idx="0">
                  <c:v>Activitatea de la locul de muncă presupune lucrul sub presiune.</c:v>
                </c:pt>
                <c:pt idx="1">
                  <c:v>Colegii de serviciu sunt nemulțumiți de stilul de conducere a companiei.</c:v>
                </c:pt>
                <c:pt idx="2">
                  <c:v>Au fost situații în care am avut dificultăți în relația cu colegii din echipa de lucru.</c:v>
                </c:pt>
                <c:pt idx="3">
                  <c:v>Mi s-au solicitat sarcini contradictorii, ca urmare a lipsei de coerență în ceea ce privește viziunea managementului.</c:v>
                </c:pt>
                <c:pt idx="4">
                  <c:v>Gradul de încărcare a activităților desfășurate la locul de muncă a crescut semnificativ în ultimii doi ani.</c:v>
                </c:pt>
              </c:strCache>
            </c:strRef>
          </c:cat>
          <c:val>
            <c:numRef>
              <c:f>grafice!$W$5:$AA$5</c:f>
              <c:numCache>
                <c:formatCode>0.0</c:formatCode>
                <c:ptCount val="5"/>
                <c:pt idx="0">
                  <c:v>3.9</c:v>
                </c:pt>
                <c:pt idx="1">
                  <c:v>3.71</c:v>
                </c:pt>
                <c:pt idx="2">
                  <c:v>3.03</c:v>
                </c:pt>
                <c:pt idx="3">
                  <c:v>3.3899999999999997</c:v>
                </c:pt>
                <c:pt idx="4">
                  <c:v>3.86</c:v>
                </c:pt>
              </c:numCache>
            </c:numRef>
          </c:val>
        </c:ser>
        <c:ser>
          <c:idx val="1"/>
          <c:order val="1"/>
          <c:tx>
            <c:strRef>
              <c:f>grafice!$V$6</c:f>
              <c:strCache>
                <c:ptCount val="1"/>
                <c:pt idx="0">
                  <c:v>Companie privată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grafice!$W$4:$AA$4</c:f>
              <c:strCache>
                <c:ptCount val="5"/>
                <c:pt idx="0">
                  <c:v>Activitatea de la locul de muncă presupune lucrul sub presiune.</c:v>
                </c:pt>
                <c:pt idx="1">
                  <c:v>Colegii de serviciu sunt nemulțumiți de stilul de conducere a companiei.</c:v>
                </c:pt>
                <c:pt idx="2">
                  <c:v>Au fost situații în care am avut dificultăți în relația cu colegii din echipa de lucru.</c:v>
                </c:pt>
                <c:pt idx="3">
                  <c:v>Mi s-au solicitat sarcini contradictorii, ca urmare a lipsei de coerență în ceea ce privește viziunea managementului.</c:v>
                </c:pt>
                <c:pt idx="4">
                  <c:v>Gradul de încărcare a activităților desfășurate la locul de muncă a crescut semnificativ în ultimii doi ani.</c:v>
                </c:pt>
              </c:strCache>
            </c:strRef>
          </c:cat>
          <c:val>
            <c:numRef>
              <c:f>grafice!$W$6:$AA$6</c:f>
              <c:numCache>
                <c:formatCode>0.0</c:formatCode>
                <c:ptCount val="5"/>
                <c:pt idx="0">
                  <c:v>3.52</c:v>
                </c:pt>
                <c:pt idx="1">
                  <c:v>3.53</c:v>
                </c:pt>
                <c:pt idx="2">
                  <c:v>2.65</c:v>
                </c:pt>
                <c:pt idx="3">
                  <c:v>3.3</c:v>
                </c:pt>
                <c:pt idx="4">
                  <c:v>3.68</c:v>
                </c:pt>
              </c:numCache>
            </c:numRef>
          </c:val>
        </c:ser>
        <c:ser>
          <c:idx val="2"/>
          <c:order val="2"/>
          <c:tx>
            <c:strRef>
              <c:f>grafice!$V$7</c:f>
              <c:strCache>
                <c:ptCount val="1"/>
                <c:pt idx="0">
                  <c:v>Instituție/Companie de stat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grafice!$W$4:$AA$4</c:f>
              <c:strCache>
                <c:ptCount val="5"/>
                <c:pt idx="0">
                  <c:v>Activitatea de la locul de muncă presupune lucrul sub presiune.</c:v>
                </c:pt>
                <c:pt idx="1">
                  <c:v>Colegii de serviciu sunt nemulțumiți de stilul de conducere a companiei.</c:v>
                </c:pt>
                <c:pt idx="2">
                  <c:v>Au fost situații în care am avut dificultăți în relația cu colegii din echipa de lucru.</c:v>
                </c:pt>
                <c:pt idx="3">
                  <c:v>Mi s-au solicitat sarcini contradictorii, ca urmare a lipsei de coerență în ceea ce privește viziunea managementului.</c:v>
                </c:pt>
                <c:pt idx="4">
                  <c:v>Gradul de încărcare a activităților desfășurate la locul de muncă a crescut semnificativ în ultimii doi ani.</c:v>
                </c:pt>
              </c:strCache>
            </c:strRef>
          </c:cat>
          <c:val>
            <c:numRef>
              <c:f>grafice!$W$7:$AA$7</c:f>
              <c:numCache>
                <c:formatCode>0.0</c:formatCode>
                <c:ptCount val="5"/>
                <c:pt idx="0">
                  <c:v>3.82</c:v>
                </c:pt>
                <c:pt idx="1">
                  <c:v>3.73</c:v>
                </c:pt>
                <c:pt idx="2">
                  <c:v>2.8299999999999987</c:v>
                </c:pt>
                <c:pt idx="3">
                  <c:v>3.52</c:v>
                </c:pt>
                <c:pt idx="4">
                  <c:v>4.03</c:v>
                </c:pt>
              </c:numCache>
            </c:numRef>
          </c:val>
        </c:ser>
        <c:ser>
          <c:idx val="3"/>
          <c:order val="3"/>
          <c:tx>
            <c:strRef>
              <c:f>grafice!$V$8</c:f>
              <c:strCache>
                <c:ptCount val="1"/>
                <c:pt idx="0">
                  <c:v>O.N.G.</c:v>
                </c:pt>
              </c:strCache>
            </c:strRef>
          </c:tx>
          <c:spPr>
            <a:solidFill>
              <a:srgbClr val="92D050"/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grafice!$W$4:$AA$4</c:f>
              <c:strCache>
                <c:ptCount val="5"/>
                <c:pt idx="0">
                  <c:v>Activitatea de la locul de muncă presupune lucrul sub presiune.</c:v>
                </c:pt>
                <c:pt idx="1">
                  <c:v>Colegii de serviciu sunt nemulțumiți de stilul de conducere a companiei.</c:v>
                </c:pt>
                <c:pt idx="2">
                  <c:v>Au fost situații în care am avut dificultăți în relația cu colegii din echipa de lucru.</c:v>
                </c:pt>
                <c:pt idx="3">
                  <c:v>Mi s-au solicitat sarcini contradictorii, ca urmare a lipsei de coerență în ceea ce privește viziunea managementului.</c:v>
                </c:pt>
                <c:pt idx="4">
                  <c:v>Gradul de încărcare a activităților desfășurate la locul de muncă a crescut semnificativ în ultimii doi ani.</c:v>
                </c:pt>
              </c:strCache>
            </c:strRef>
          </c:cat>
          <c:val>
            <c:numRef>
              <c:f>grafice!$W$8:$AA$8</c:f>
              <c:numCache>
                <c:formatCode>0.0</c:formatCode>
                <c:ptCount val="5"/>
                <c:pt idx="0">
                  <c:v>3.62</c:v>
                </c:pt>
                <c:pt idx="1">
                  <c:v>3.66</c:v>
                </c:pt>
                <c:pt idx="2">
                  <c:v>3.09</c:v>
                </c:pt>
                <c:pt idx="3">
                  <c:v>3.4699999999999998</c:v>
                </c:pt>
                <c:pt idx="4">
                  <c:v>3.75</c:v>
                </c:pt>
              </c:numCache>
            </c:numRef>
          </c:val>
        </c:ser>
        <c:ser>
          <c:idx val="4"/>
          <c:order val="4"/>
          <c:tx>
            <c:strRef>
              <c:f>grafice!$V$9</c:f>
              <c:strCache>
                <c:ptCount val="1"/>
                <c:pt idx="0">
                  <c:v>Altceva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grafice!$W$4:$AA$4</c:f>
              <c:strCache>
                <c:ptCount val="5"/>
                <c:pt idx="0">
                  <c:v>Activitatea de la locul de muncă presupune lucrul sub presiune.</c:v>
                </c:pt>
                <c:pt idx="1">
                  <c:v>Colegii de serviciu sunt nemulțumiți de stilul de conducere a companiei.</c:v>
                </c:pt>
                <c:pt idx="2">
                  <c:v>Au fost situații în care am avut dificultăți în relația cu colegii din echipa de lucru.</c:v>
                </c:pt>
                <c:pt idx="3">
                  <c:v>Mi s-au solicitat sarcini contradictorii, ca urmare a lipsei de coerență în ceea ce privește viziunea managementului.</c:v>
                </c:pt>
                <c:pt idx="4">
                  <c:v>Gradul de încărcare a activităților desfășurate la locul de muncă a crescut semnificativ în ultimii doi ani.</c:v>
                </c:pt>
              </c:strCache>
            </c:strRef>
          </c:cat>
          <c:val>
            <c:numRef>
              <c:f>grafice!$W$9:$AA$9</c:f>
              <c:numCache>
                <c:formatCode>0.0</c:formatCode>
                <c:ptCount val="5"/>
                <c:pt idx="0">
                  <c:v>3.62</c:v>
                </c:pt>
                <c:pt idx="1">
                  <c:v>3.06</c:v>
                </c:pt>
                <c:pt idx="2">
                  <c:v>2.52</c:v>
                </c:pt>
                <c:pt idx="3">
                  <c:v>3.11</c:v>
                </c:pt>
                <c:pt idx="4">
                  <c:v>3.48</c:v>
                </c:pt>
              </c:numCache>
            </c:numRef>
          </c:val>
        </c:ser>
        <c:ser>
          <c:idx val="5"/>
          <c:order val="5"/>
          <c:tx>
            <c:strRef>
              <c:f>grafice!$V$10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2060"/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grafice!$W$4:$AA$4</c:f>
              <c:strCache>
                <c:ptCount val="5"/>
                <c:pt idx="0">
                  <c:v>Activitatea de la locul de muncă presupune lucrul sub presiune.</c:v>
                </c:pt>
                <c:pt idx="1">
                  <c:v>Colegii de serviciu sunt nemulțumiți de stilul de conducere a companiei.</c:v>
                </c:pt>
                <c:pt idx="2">
                  <c:v>Au fost situații în care am avut dificultăți în relația cu colegii din echipa de lucru.</c:v>
                </c:pt>
                <c:pt idx="3">
                  <c:v>Mi s-au solicitat sarcini contradictorii, ca urmare a lipsei de coerență în ceea ce privește viziunea managementului.</c:v>
                </c:pt>
                <c:pt idx="4">
                  <c:v>Gradul de încărcare a activităților desfășurate la locul de muncă a crescut semnificativ în ultimii doi ani.</c:v>
                </c:pt>
              </c:strCache>
            </c:strRef>
          </c:cat>
          <c:val>
            <c:numRef>
              <c:f>grafice!$W$10:$AA$10</c:f>
              <c:numCache>
                <c:formatCode>0.0</c:formatCode>
                <c:ptCount val="5"/>
                <c:pt idx="0">
                  <c:v>3.69</c:v>
                </c:pt>
                <c:pt idx="1">
                  <c:v>3.6</c:v>
                </c:pt>
                <c:pt idx="2">
                  <c:v>2.77</c:v>
                </c:pt>
                <c:pt idx="3">
                  <c:v>3.38</c:v>
                </c:pt>
                <c:pt idx="4">
                  <c:v>3.8099999999999987</c:v>
                </c:pt>
              </c:numCache>
            </c:numRef>
          </c:val>
        </c:ser>
        <c:axId val="70134400"/>
        <c:axId val="70148480"/>
      </c:barChart>
      <c:catAx>
        <c:axId val="70134400"/>
        <c:scaling>
          <c:orientation val="maxMin"/>
        </c:scaling>
        <c:axPos val="l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0148480"/>
        <c:crosses val="autoZero"/>
        <c:auto val="1"/>
        <c:lblAlgn val="ctr"/>
        <c:lblOffset val="100"/>
      </c:catAx>
      <c:valAx>
        <c:axId val="70148480"/>
        <c:scaling>
          <c:orientation val="minMax"/>
          <c:max val="5"/>
          <c:min val="1"/>
        </c:scaling>
        <c:axPos val="t"/>
        <c:numFmt formatCode="0.0" sourceLinked="1"/>
        <c:tickLblPos val="nextTo"/>
        <c:crossAx val="70134400"/>
        <c:crosses val="autoZero"/>
        <c:crossBetween val="between"/>
        <c:majorUnit val="1"/>
      </c:valAx>
    </c:plotArea>
    <c:legend>
      <c:legendPos val="t"/>
      <c:layout>
        <c:manualLayout>
          <c:xMode val="edge"/>
          <c:yMode val="edge"/>
          <c:x val="0.67086860236220558"/>
          <c:y val="0.33141458880140051"/>
          <c:w val="0.29564017388451491"/>
          <c:h val="0.46714602397673266"/>
        </c:manualLayout>
      </c:layout>
      <c:txPr>
        <a:bodyPr/>
        <a:lstStyle/>
        <a:p>
          <a:pPr>
            <a:defRPr sz="11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style val="27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47502446728057379"/>
          <c:y val="7.0852342391481707E-2"/>
          <c:w val="0.43305996708038663"/>
          <c:h val="0.90159430592009338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2.1338394787585643E-4"/>
                  <c:y val="5.4123695513555291E-3"/>
                </c:manualLayout>
              </c:layout>
              <c:showVal val="1"/>
            </c:dLbl>
            <c:dLbl>
              <c:idx val="1"/>
              <c:layout>
                <c:manualLayout>
                  <c:x val="7.5329405379808813E-3"/>
                  <c:y val="4.6838003894814333E-3"/>
                </c:manualLayout>
              </c:layout>
              <c:showVal val="1"/>
            </c:dLbl>
            <c:dLbl>
              <c:idx val="2"/>
              <c:layout>
                <c:manualLayout>
                  <c:x val="5.7048539489184162E-3"/>
                  <c:y val="1.4569402353409131E-3"/>
                </c:manualLayout>
              </c:layout>
              <c:showVal val="1"/>
            </c:dLbl>
            <c:dLbl>
              <c:idx val="3"/>
              <c:layout>
                <c:manualLayout>
                  <c:x val="6.1347397836345654E-3"/>
                  <c:y val="-4.6503234486557823E-3"/>
                </c:manualLayout>
              </c:layout>
              <c:showVal val="1"/>
            </c:dLbl>
            <c:dLbl>
              <c:idx val="4"/>
              <c:layout>
                <c:manualLayout>
                  <c:x val="6.4677746392699867E-4"/>
                  <c:y val="3.6083784265085166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grafice!$BA$4:$BA$10</c:f>
              <c:strCache>
                <c:ptCount val="7"/>
                <c:pt idx="0">
                  <c:v>M-am simțit umilit de către șef în fața colegilor.</c:v>
                </c:pt>
                <c:pt idx="1">
                  <c:v>Colegii mei au fost umiliți de către șef sau de către alți colegi în fața mea.</c:v>
                </c:pt>
                <c:pt idx="2">
                  <c:v>Colegii sau șefii îmi subminează autoritatea.</c:v>
                </c:pt>
                <c:pt idx="3">
                  <c:v>Asist la dispute între colegii de serviciu.</c:v>
                </c:pt>
                <c:pt idx="4">
                  <c:v>Simt că o parte dintre colegii de serviciu mă pun într-o situație nefavorabilă în fața șefului / a clienților / a celorlalți colegi.</c:v>
                </c:pt>
                <c:pt idx="5">
                  <c:v>S-a întâmplat să primesc sarcini confuze de la managerul meu.</c:v>
                </c:pt>
                <c:pt idx="6">
                  <c:v>O parte dintre colegii de serviciu fac glume răutăcioase la adresa mea.</c:v>
                </c:pt>
              </c:strCache>
            </c:strRef>
          </c:cat>
          <c:val>
            <c:numRef>
              <c:f>grafice!$BD$4:$BD$10</c:f>
              <c:numCache>
                <c:formatCode>0.0</c:formatCode>
                <c:ptCount val="7"/>
                <c:pt idx="0">
                  <c:v>2.5099999999999998</c:v>
                </c:pt>
                <c:pt idx="1">
                  <c:v>2.75</c:v>
                </c:pt>
                <c:pt idx="2">
                  <c:v>2.7</c:v>
                </c:pt>
                <c:pt idx="3">
                  <c:v>2.65</c:v>
                </c:pt>
                <c:pt idx="4">
                  <c:v>2.4</c:v>
                </c:pt>
                <c:pt idx="5">
                  <c:v>3</c:v>
                </c:pt>
                <c:pt idx="6">
                  <c:v>1.6900000000000015</c:v>
                </c:pt>
              </c:numCache>
            </c:numRef>
          </c:val>
        </c:ser>
        <c:axId val="70263168"/>
        <c:axId val="70264704"/>
      </c:barChart>
      <c:catAx>
        <c:axId val="70263168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0264704"/>
        <c:crosses val="autoZero"/>
        <c:auto val="1"/>
        <c:lblAlgn val="ctr"/>
        <c:lblOffset val="100"/>
      </c:catAx>
      <c:valAx>
        <c:axId val="70264704"/>
        <c:scaling>
          <c:orientation val="minMax"/>
          <c:max val="5"/>
          <c:min val="1"/>
        </c:scaling>
        <c:axPos val="t"/>
        <c:numFmt formatCode="0.0" sourceLinked="1"/>
        <c:tickLblPos val="nextTo"/>
        <c:crossAx val="70263168"/>
        <c:crosses val="autoZero"/>
        <c:crossBetween val="between"/>
        <c:majorUnit val="1"/>
      </c:valAx>
    </c:plotArea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M-am sim</a:t>
            </a:r>
            <a:r>
              <a:rPr lang="ro-RO"/>
              <a:t>ț</a:t>
            </a:r>
            <a:r>
              <a:rPr lang="en-US"/>
              <a:t>it umilit de c</a:t>
            </a:r>
            <a:r>
              <a:rPr lang="ro-RO"/>
              <a:t>ă</a:t>
            </a:r>
            <a:r>
              <a:rPr lang="en-US"/>
              <a:t>tre </a:t>
            </a:r>
            <a:r>
              <a:rPr lang="ro-RO"/>
              <a:t>ș</a:t>
            </a:r>
            <a:r>
              <a:rPr lang="en-US"/>
              <a:t>ef </a:t>
            </a:r>
            <a:r>
              <a:rPr lang="ro-RO"/>
              <a:t>î</a:t>
            </a:r>
            <a:r>
              <a:rPr lang="en-US"/>
              <a:t>n fa</a:t>
            </a:r>
            <a:r>
              <a:rPr lang="ro-RO"/>
              <a:t>ț</a:t>
            </a:r>
            <a:r>
              <a:rPr lang="en-US"/>
              <a:t>a colegilor</a:t>
            </a:r>
          </a:p>
        </c:rich>
      </c:tx>
      <c:layout>
        <c:manualLayout>
          <c:xMode val="edge"/>
          <c:yMode val="edge"/>
          <c:x val="0.20662558352974197"/>
          <c:y val="3.5996325864331914E-2"/>
        </c:manualLayout>
      </c:layout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.22240870247256694"/>
          <c:y val="0.12084480825882857"/>
          <c:w val="0.5566383900290377"/>
          <c:h val="0.85087236427633917"/>
        </c:manualLayout>
      </c:layout>
      <c:bar3DChart>
        <c:barDir val="bar"/>
        <c:grouping val="percentStacked"/>
        <c:ser>
          <c:idx val="0"/>
          <c:order val="0"/>
          <c:tx>
            <c:strRef>
              <c:f>grafice!$CQ$6</c:f>
              <c:strCache>
                <c:ptCount val="1"/>
                <c:pt idx="0">
                  <c:v>Atac de panică</c:v>
                </c:pt>
              </c:strCache>
            </c:strRef>
          </c:tx>
          <c:spPr>
            <a:solidFill>
              <a:srgbClr val="1AB39F">
                <a:lumMod val="50000"/>
              </a:srgbClr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grafice!$CR$5:$CW$5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grafice!$CR$6:$CW$6</c:f>
              <c:numCache>
                <c:formatCode>0%</c:formatCode>
                <c:ptCount val="6"/>
                <c:pt idx="0">
                  <c:v>4.0000000000000022E-2</c:v>
                </c:pt>
                <c:pt idx="1">
                  <c:v>3.7999999999999999E-2</c:v>
                </c:pt>
                <c:pt idx="2">
                  <c:v>6.2000000000000034E-2</c:v>
                </c:pt>
                <c:pt idx="3">
                  <c:v>0.17</c:v>
                </c:pt>
                <c:pt idx="4">
                  <c:v>0.26600000000000001</c:v>
                </c:pt>
                <c:pt idx="5">
                  <c:v>9.5000000000000043E-2</c:v>
                </c:pt>
              </c:numCache>
            </c:numRef>
          </c:val>
        </c:ser>
        <c:ser>
          <c:idx val="1"/>
          <c:order val="1"/>
          <c:tx>
            <c:strRef>
              <c:f>grafice!$CQ$7</c:f>
              <c:strCache>
                <c:ptCount val="1"/>
                <c:pt idx="0">
                  <c:v>Stare de anxietate</c:v>
                </c:pt>
              </c:strCache>
            </c:strRef>
          </c:tx>
          <c:spPr>
            <a:solidFill>
              <a:srgbClr val="FFFFCC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grafice!$CR$5:$CW$5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grafice!$CR$7:$CW$7</c:f>
              <c:numCache>
                <c:formatCode>0%</c:formatCode>
                <c:ptCount val="6"/>
                <c:pt idx="0">
                  <c:v>0.15000000000000019</c:v>
                </c:pt>
                <c:pt idx="1">
                  <c:v>0.18300000000000019</c:v>
                </c:pt>
                <c:pt idx="2">
                  <c:v>0.28400000000000031</c:v>
                </c:pt>
                <c:pt idx="3">
                  <c:v>0.34100000000000008</c:v>
                </c:pt>
                <c:pt idx="4">
                  <c:v>0.34400000000000008</c:v>
                </c:pt>
                <c:pt idx="5">
                  <c:v>0.24700000000000019</c:v>
                </c:pt>
              </c:numCache>
            </c:numRef>
          </c:val>
        </c:ser>
        <c:ser>
          <c:idx val="2"/>
          <c:order val="2"/>
          <c:tx>
            <c:strRef>
              <c:f>grafice!$CQ$8</c:f>
              <c:strCache>
                <c:ptCount val="1"/>
                <c:pt idx="0">
                  <c:v>Somnolență / Insomnie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grafice!$CR$5:$CW$5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grafice!$CR$8:$CW$8</c:f>
              <c:numCache>
                <c:formatCode>0%</c:formatCode>
                <c:ptCount val="6"/>
                <c:pt idx="0">
                  <c:v>0.14000000000000001</c:v>
                </c:pt>
                <c:pt idx="1">
                  <c:v>0.127</c:v>
                </c:pt>
                <c:pt idx="2">
                  <c:v>0.13100000000000001</c:v>
                </c:pt>
                <c:pt idx="3">
                  <c:v>5.1999999999999998E-2</c:v>
                </c:pt>
                <c:pt idx="4">
                  <c:v>7.0000000000000021E-2</c:v>
                </c:pt>
                <c:pt idx="5">
                  <c:v>0.111</c:v>
                </c:pt>
              </c:numCache>
            </c:numRef>
          </c:val>
        </c:ser>
        <c:ser>
          <c:idx val="3"/>
          <c:order val="3"/>
          <c:tx>
            <c:strRef>
              <c:f>grafice!$CQ$9</c:f>
              <c:strCache>
                <c:ptCount val="1"/>
                <c:pt idx="0">
                  <c:v>Lipsă de energie</c:v>
                </c:pt>
              </c:strCache>
            </c:strRef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grafice!$CR$5:$CW$5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grafice!$CR$9:$CW$9</c:f>
              <c:numCache>
                <c:formatCode>0%</c:formatCode>
                <c:ptCount val="6"/>
                <c:pt idx="0">
                  <c:v>0.45800000000000002</c:v>
                </c:pt>
                <c:pt idx="1">
                  <c:v>0.50700000000000001</c:v>
                </c:pt>
                <c:pt idx="2">
                  <c:v>0.41200000000000031</c:v>
                </c:pt>
                <c:pt idx="3">
                  <c:v>0.31400000000000039</c:v>
                </c:pt>
                <c:pt idx="4">
                  <c:v>0.25</c:v>
                </c:pt>
                <c:pt idx="5">
                  <c:v>0.40500000000000008</c:v>
                </c:pt>
              </c:numCache>
            </c:numRef>
          </c:val>
        </c:ser>
        <c:shape val="box"/>
        <c:axId val="70116864"/>
        <c:axId val="70118400"/>
        <c:axId val="0"/>
      </c:bar3DChart>
      <c:catAx>
        <c:axId val="70116864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118400"/>
        <c:crosses val="autoZero"/>
        <c:auto val="1"/>
        <c:lblAlgn val="ctr"/>
        <c:lblOffset val="100"/>
      </c:catAx>
      <c:valAx>
        <c:axId val="70118400"/>
        <c:scaling>
          <c:orientation val="minMax"/>
        </c:scaling>
        <c:delete val="1"/>
        <c:axPos val="t"/>
        <c:numFmt formatCode="0%" sourceLinked="1"/>
        <c:tickLblPos val="none"/>
        <c:crossAx val="70116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164038789213453"/>
          <c:y val="0.24606574702562994"/>
          <c:w val="0.19629064604446791"/>
          <c:h val="0.64426782805093652"/>
        </c:manualLayout>
      </c:layout>
      <c:txPr>
        <a:bodyPr/>
        <a:lstStyle/>
        <a:p>
          <a:pPr>
            <a:defRPr sz="1200" b="1"/>
          </a:pPr>
          <a:endParaRPr lang="en-US"/>
        </a:p>
      </c:txPr>
    </c:legend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Colegii</a:t>
            </a:r>
            <a:r>
              <a:rPr lang="en-US" dirty="0"/>
              <a:t> </a:t>
            </a:r>
            <a:r>
              <a:rPr lang="en-US" dirty="0" err="1"/>
              <a:t>mei</a:t>
            </a:r>
            <a:r>
              <a:rPr lang="en-US" dirty="0"/>
              <a:t> 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 smtClean="0"/>
              <a:t>umili</a:t>
            </a:r>
            <a:r>
              <a:rPr lang="ro-RO" dirty="0" smtClean="0"/>
              <a:t>ț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c</a:t>
            </a:r>
            <a:r>
              <a:rPr lang="ro-RO" dirty="0" smtClean="0"/>
              <a:t>ă</a:t>
            </a:r>
            <a:r>
              <a:rPr lang="en-US" dirty="0" err="1" smtClean="0"/>
              <a:t>tre</a:t>
            </a:r>
            <a:r>
              <a:rPr lang="en-US" dirty="0" smtClean="0"/>
              <a:t> </a:t>
            </a:r>
            <a:r>
              <a:rPr lang="ro-RO" dirty="0" smtClean="0"/>
              <a:t>ș</a:t>
            </a:r>
            <a:r>
              <a:rPr lang="en-US" dirty="0" err="1" smtClean="0"/>
              <a:t>ef</a:t>
            </a:r>
            <a:r>
              <a:rPr lang="en-US" dirty="0" smtClean="0"/>
              <a:t> </a:t>
            </a:r>
            <a:r>
              <a:rPr lang="en-US" dirty="0" err="1"/>
              <a:t>sau</a:t>
            </a:r>
            <a:r>
              <a:rPr lang="en-US" dirty="0"/>
              <a:t> de </a:t>
            </a:r>
            <a:r>
              <a:rPr lang="en-US" dirty="0" smtClean="0"/>
              <a:t>c</a:t>
            </a:r>
            <a:r>
              <a:rPr lang="ro-RO" dirty="0" smtClean="0"/>
              <a:t>ă</a:t>
            </a:r>
            <a:r>
              <a:rPr lang="en-US" dirty="0" err="1" smtClean="0"/>
              <a:t>tre</a:t>
            </a:r>
            <a:r>
              <a:rPr lang="en-US" dirty="0" smtClean="0"/>
              <a:t> al</a:t>
            </a:r>
            <a:r>
              <a:rPr lang="ro-RO" dirty="0" smtClean="0"/>
              <a:t>ț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colegi</a:t>
            </a:r>
            <a:r>
              <a:rPr lang="en-US" dirty="0"/>
              <a:t> </a:t>
            </a:r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fa</a:t>
            </a:r>
            <a:r>
              <a:rPr lang="ro-RO" dirty="0" smtClean="0"/>
              <a:t>ț</a:t>
            </a:r>
            <a:r>
              <a:rPr lang="en-US" dirty="0" smtClean="0"/>
              <a:t>a </a:t>
            </a:r>
            <a:r>
              <a:rPr lang="en-US" dirty="0"/>
              <a:t>mea</a:t>
            </a:r>
          </a:p>
        </c:rich>
      </c:tx>
      <c:layout>
        <c:manualLayout>
          <c:xMode val="edge"/>
          <c:yMode val="edge"/>
          <c:x val="0.14288378673014596"/>
          <c:y val="2.3140495198499068E-2"/>
        </c:manualLayout>
      </c:layout>
      <c:overlay val="1"/>
    </c:title>
    <c:view3D>
      <c:rAngAx val="1"/>
    </c:view3D>
    <c:plotArea>
      <c:layout>
        <c:manualLayout>
          <c:layoutTarget val="inner"/>
          <c:xMode val="edge"/>
          <c:yMode val="edge"/>
          <c:x val="0.22240870247256694"/>
          <c:y val="0.12084480825882857"/>
          <c:w val="0.5566383900290377"/>
          <c:h val="0.85087236427633917"/>
        </c:manualLayout>
      </c:layout>
      <c:bar3DChart>
        <c:barDir val="bar"/>
        <c:grouping val="percentStacked"/>
        <c:ser>
          <c:idx val="0"/>
          <c:order val="0"/>
          <c:tx>
            <c:strRef>
              <c:f>grafice!$DG$7</c:f>
              <c:strCache>
                <c:ptCount val="1"/>
                <c:pt idx="0">
                  <c:v>Atac de panică</c:v>
                </c:pt>
              </c:strCache>
            </c:strRef>
          </c:tx>
          <c:spPr>
            <a:solidFill>
              <a:srgbClr val="1AB39F">
                <a:lumMod val="75000"/>
              </a:srgbClr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grafice!$DH$6:$DM$6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grafice!$DH$7:$DM$7</c:f>
              <c:numCache>
                <c:formatCode>0%</c:formatCode>
                <c:ptCount val="6"/>
                <c:pt idx="0">
                  <c:v>5.3999999999999999E-2</c:v>
                </c:pt>
                <c:pt idx="1">
                  <c:v>5.8000000000000003E-2</c:v>
                </c:pt>
                <c:pt idx="2">
                  <c:v>7.5000000000000011E-2</c:v>
                </c:pt>
                <c:pt idx="3">
                  <c:v>0.11899999999999998</c:v>
                </c:pt>
                <c:pt idx="4">
                  <c:v>0.21600000000000028</c:v>
                </c:pt>
                <c:pt idx="5">
                  <c:v>9.5000000000000043E-2</c:v>
                </c:pt>
              </c:numCache>
            </c:numRef>
          </c:val>
        </c:ser>
        <c:ser>
          <c:idx val="1"/>
          <c:order val="1"/>
          <c:tx>
            <c:strRef>
              <c:f>grafice!$DG$8</c:f>
              <c:strCache>
                <c:ptCount val="1"/>
                <c:pt idx="0">
                  <c:v>Stare de anxietate</c:v>
                </c:pt>
              </c:strCache>
            </c:strRef>
          </c:tx>
          <c:spPr>
            <a:solidFill>
              <a:srgbClr val="FFFFCC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tx2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grafice!$DH$6:$DM$6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grafice!$DH$8:$DM$8</c:f>
              <c:numCache>
                <c:formatCode>0%</c:formatCode>
                <c:ptCount val="6"/>
                <c:pt idx="0">
                  <c:v>0.13300000000000001</c:v>
                </c:pt>
                <c:pt idx="1">
                  <c:v>0.19700000000000001</c:v>
                </c:pt>
                <c:pt idx="2">
                  <c:v>0.251</c:v>
                </c:pt>
                <c:pt idx="3">
                  <c:v>0.32900000000000074</c:v>
                </c:pt>
                <c:pt idx="4">
                  <c:v>0.30400000000000038</c:v>
                </c:pt>
                <c:pt idx="5">
                  <c:v>0.24700000000000027</c:v>
                </c:pt>
              </c:numCache>
            </c:numRef>
          </c:val>
        </c:ser>
        <c:ser>
          <c:idx val="2"/>
          <c:order val="2"/>
          <c:tx>
            <c:strRef>
              <c:f>grafice!$DG$9</c:f>
              <c:strCache>
                <c:ptCount val="1"/>
                <c:pt idx="0">
                  <c:v>Somnolență / Insomnie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</c:spPr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grafice!$DH$6:$DM$6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grafice!$DH$9:$DM$9</c:f>
              <c:numCache>
                <c:formatCode>0%</c:formatCode>
                <c:ptCount val="6"/>
                <c:pt idx="0">
                  <c:v>0.13300000000000001</c:v>
                </c:pt>
                <c:pt idx="1">
                  <c:v>0.13</c:v>
                </c:pt>
                <c:pt idx="2">
                  <c:v>0.14100000000000001</c:v>
                </c:pt>
                <c:pt idx="3">
                  <c:v>7.6999999999999999E-2</c:v>
                </c:pt>
                <c:pt idx="4">
                  <c:v>4.8000000000000001E-2</c:v>
                </c:pt>
                <c:pt idx="5">
                  <c:v>0.111</c:v>
                </c:pt>
              </c:numCache>
            </c:numRef>
          </c:val>
        </c:ser>
        <c:ser>
          <c:idx val="3"/>
          <c:order val="3"/>
          <c:tx>
            <c:strRef>
              <c:f>grafice!$DG$10</c:f>
              <c:strCache>
                <c:ptCount val="1"/>
                <c:pt idx="0">
                  <c:v>Lipsă de energie</c:v>
                </c:pt>
              </c:strCache>
            </c:strRef>
          </c:tx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grafice!$DH$6:$DM$6</c:f>
              <c:strCache>
                <c:ptCount val="6"/>
                <c:pt idx="0">
                  <c:v>Aproape niciodată</c:v>
                </c:pt>
                <c:pt idx="1">
                  <c:v>Rareori</c:v>
                </c:pt>
                <c:pt idx="2">
                  <c:v>Din când în când</c:v>
                </c:pt>
                <c:pt idx="3">
                  <c:v>Deseori</c:v>
                </c:pt>
                <c:pt idx="4">
                  <c:v>Aproape mereu</c:v>
                </c:pt>
                <c:pt idx="5">
                  <c:v>Total</c:v>
                </c:pt>
              </c:strCache>
            </c:strRef>
          </c:cat>
          <c:val>
            <c:numRef>
              <c:f>grafice!$DH$10:$DM$10</c:f>
              <c:numCache>
                <c:formatCode>0%</c:formatCode>
                <c:ptCount val="6"/>
                <c:pt idx="0">
                  <c:v>0.47300000000000031</c:v>
                </c:pt>
                <c:pt idx="1">
                  <c:v>0.43900000000000056</c:v>
                </c:pt>
                <c:pt idx="2">
                  <c:v>0.40400000000000008</c:v>
                </c:pt>
                <c:pt idx="3">
                  <c:v>0.35800000000000032</c:v>
                </c:pt>
                <c:pt idx="4">
                  <c:v>0.35200000000000031</c:v>
                </c:pt>
                <c:pt idx="5">
                  <c:v>0.40500000000000008</c:v>
                </c:pt>
              </c:numCache>
            </c:numRef>
          </c:val>
        </c:ser>
        <c:shape val="box"/>
        <c:axId val="70417792"/>
        <c:axId val="70444160"/>
        <c:axId val="0"/>
      </c:bar3DChart>
      <c:catAx>
        <c:axId val="70417792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444160"/>
        <c:crosses val="autoZero"/>
        <c:auto val="1"/>
        <c:lblAlgn val="ctr"/>
        <c:lblOffset val="100"/>
      </c:catAx>
      <c:valAx>
        <c:axId val="70444160"/>
        <c:scaling>
          <c:orientation val="minMax"/>
        </c:scaling>
        <c:delete val="1"/>
        <c:axPos val="t"/>
        <c:numFmt formatCode="0%" sourceLinked="1"/>
        <c:tickLblPos val="none"/>
        <c:crossAx val="70417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342661211466215"/>
          <c:y val="0.34376685672911578"/>
          <c:w val="0.18840348825108008"/>
          <c:h val="0.42300238106180388"/>
        </c:manualLayout>
      </c:layout>
      <c:txPr>
        <a:bodyPr/>
        <a:lstStyle/>
        <a:p>
          <a:pPr>
            <a:defRPr sz="1200" b="1"/>
          </a:pPr>
          <a:endParaRPr lang="en-US"/>
        </a:p>
      </c:txPr>
    </c:legend>
    <c:plotVisOnly val="1"/>
  </c:chart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spPr>
            <a:solidFill>
              <a:srgbClr val="00B050"/>
            </a:solidFill>
          </c:spPr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grafice!$KR$7:$KR$11</c:f>
              <c:strCache>
                <c:ptCount val="5"/>
                <c:pt idx="0">
                  <c:v>Multinațională</c:v>
                </c:pt>
                <c:pt idx="1">
                  <c:v>Companie privată</c:v>
                </c:pt>
                <c:pt idx="2">
                  <c:v>Instituție/Companie de stat</c:v>
                </c:pt>
                <c:pt idx="3">
                  <c:v>O.N.G.</c:v>
                </c:pt>
                <c:pt idx="4">
                  <c:v>Altceva</c:v>
                </c:pt>
              </c:strCache>
            </c:strRef>
          </c:cat>
          <c:val>
            <c:numRef>
              <c:f>grafice!$KS$7:$KS$11</c:f>
              <c:numCache>
                <c:formatCode>0%</c:formatCode>
                <c:ptCount val="5"/>
                <c:pt idx="0">
                  <c:v>0.17</c:v>
                </c:pt>
                <c:pt idx="1">
                  <c:v>0.44</c:v>
                </c:pt>
                <c:pt idx="2">
                  <c:v>0.31000000000000039</c:v>
                </c:pt>
                <c:pt idx="3">
                  <c:v>3.0000000000000002E-2</c:v>
                </c:pt>
                <c:pt idx="4">
                  <c:v>0.05</c:v>
                </c:pt>
              </c:numCache>
            </c:numRef>
          </c:val>
        </c:ser>
        <c:axId val="70333952"/>
        <c:axId val="70335488"/>
      </c:barChart>
      <c:catAx>
        <c:axId val="70333952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0335488"/>
        <c:crosses val="autoZero"/>
        <c:auto val="1"/>
        <c:lblAlgn val="ctr"/>
        <c:lblOffset val="100"/>
      </c:catAx>
      <c:valAx>
        <c:axId val="70335488"/>
        <c:scaling>
          <c:orientation val="minMax"/>
        </c:scaling>
        <c:delete val="1"/>
        <c:axPos val="t"/>
        <c:numFmt formatCode="0%" sourceLinked="1"/>
        <c:tickLblPos val="none"/>
        <c:crossAx val="70333952"/>
        <c:crosses val="autoZero"/>
        <c:crossBetween val="between"/>
      </c:valAx>
      <c:spPr>
        <a:noFill/>
      </c:spPr>
    </c:plotArea>
    <c:plotVisOnly val="1"/>
  </c:chart>
  <c:spPr>
    <a:noFill/>
    <a:ln>
      <a:noFill/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 b="1" i="0"/>
            </a:pPr>
            <a:r>
              <a:rPr lang="ro-RO" sz="1400" b="1" i="0"/>
              <a:t>Genul respondenților</a:t>
            </a:r>
            <a:endParaRPr lang="en-US" sz="1400" b="1" i="0"/>
          </a:p>
        </c:rich>
      </c:tx>
      <c:layout/>
    </c:title>
    <c:view3D>
      <c:rotX val="70"/>
      <c:rotY val="30"/>
      <c:perspective val="30"/>
    </c:view3D>
    <c:plotArea>
      <c:layout>
        <c:manualLayout>
          <c:layoutTarget val="inner"/>
          <c:xMode val="edge"/>
          <c:yMode val="edge"/>
          <c:x val="0"/>
          <c:y val="0.12836431610876906"/>
          <c:w val="0.95641869562559345"/>
          <c:h val="0.78770917733508461"/>
        </c:manualLayout>
      </c:layout>
      <c:pie3DChart>
        <c:varyColors val="1"/>
        <c:ser>
          <c:idx val="0"/>
          <c:order val="0"/>
          <c:explosion val="13"/>
          <c:dPt>
            <c:idx val="1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-0.16896210797927333"/>
                  <c:y val="1.2583601282294002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9920357847106893"/>
                  <c:y val="-2.4714850167591947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grafice!$LB$3:$LB$4</c:f>
              <c:strCache>
                <c:ptCount val="2"/>
                <c:pt idx="0">
                  <c:v>Masculin </c:v>
                </c:pt>
                <c:pt idx="1">
                  <c:v>Feminin</c:v>
                </c:pt>
              </c:strCache>
            </c:strRef>
          </c:cat>
          <c:val>
            <c:numRef>
              <c:f>grafice!$LC$3:$LC$4</c:f>
              <c:numCache>
                <c:formatCode>0%</c:formatCode>
                <c:ptCount val="2"/>
                <c:pt idx="0">
                  <c:v>0.33000000000000052</c:v>
                </c:pt>
                <c:pt idx="1">
                  <c:v>0.67000000000000104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</c:sp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66A45-0D41-4608-8BE6-DE5E940A6A92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BD58E3-3FD8-43FA-9682-77986C493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FCE7484B-5BBC-453F-9035-C8674FD46B5F}" type="datetime1">
              <a:rPr lang="en-US" smtClean="0"/>
              <a:pPr>
                <a:defRPr/>
              </a:pPr>
              <a:t>9/23/2013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67DBE25B-22B5-452D-8DFB-C430371B9FF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C6E598-4721-4CAB-9D4C-2BED8EADCBDB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7E3109-0F24-4240-B31F-CAC86A6837D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AB7573-496E-4FF3-8679-268D597D1CCF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658DBB-C369-441B-B055-0B5194EFBD8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A00D19BF-905C-4CAA-83A2-5C88D2C7CC5B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E95724E5-8895-4080-9546-E74ECDCDEB1C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A70A8C0-0FFD-4DD2-A5B4-CDC9DB6EADC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CCAA0F-8EC5-4776-93D2-AFA1E1DEE891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DE9897-5786-4659-9BC6-75854A86707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75D311-63F3-40CE-A0DB-074EF1B90579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71A2E-7480-4AEB-ACF6-6C081DDBDC0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011F9AB-63AA-4D92-9126-6671DF0F174B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A8CE2B06-3FEF-4BC8-AE9C-8703E30B769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B9F29B-9839-4D5F-894A-96942FED7025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A45D1-268D-48E0-8771-ABF5DC85B26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AB1B19CD-AC62-4B44-A1A9-6E81E90BDAAF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4A3CB32D-1103-4415-9405-010CE531D88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B3282598-C13C-428A-B94A-B8F0450D13E8}" type="datetime1">
              <a:rPr lang="en-US" smtClean="0"/>
              <a:pPr>
                <a:defRPr/>
              </a:pPr>
              <a:t>9/23/2013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87BC9CE3-1874-46DD-90D3-1924980D9FA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9/23/2013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stelgilca.ro/campanie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ostelgilca.ro/campani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ostelgilca.ro/campani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ostelgilca.ro/campani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ostelgilca.ro/campani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ostelgilca.ro/campani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ostelgilca.ro/campani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BE25B-22B5-452D-8DFB-C430371B9FF4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324600" y="1295400"/>
            <a:ext cx="2590800" cy="55626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32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Cambria Math" pitchFamily="18" charset="0"/>
                <a:cs typeface="Arial" pitchFamily="34" charset="0"/>
              </a:rPr>
              <a:t>EXISTĂ VIOLENȚĂ Psihică</a:t>
            </a:r>
            <a:r>
              <a:rPr kumimoji="0" lang="ro-RO" sz="3200" b="1" i="0" u="none" strike="noStrike" kern="1200" cap="small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Cambria Math" pitchFamily="18" charset="0"/>
                <a:cs typeface="Arial" pitchFamily="34" charset="0"/>
              </a:rPr>
              <a:t> </a:t>
            </a:r>
            <a:r>
              <a:rPr kumimoji="0" lang="ro-RO" sz="32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Cambria Math" pitchFamily="18" charset="0"/>
                <a:cs typeface="Arial" pitchFamily="34" charset="0"/>
              </a:rPr>
              <a:t>la locul de muncă?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sz="3200" b="1" cap="small" dirty="0" smtClean="0">
              <a:solidFill>
                <a:srgbClr val="00B050"/>
              </a:solidFill>
              <a:latin typeface="Arial" pitchFamily="34" charset="0"/>
              <a:ea typeface="Cambria Math" pitchFamily="18" charset="0"/>
              <a:cs typeface="Arial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32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Cambria Math" pitchFamily="18" charset="0"/>
                <a:cs typeface="Arial" pitchFamily="34" charset="0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3200" b="1" i="0" u="none" strike="noStrike" kern="1200" cap="small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Cambria Math" pitchFamily="18" charset="0"/>
              <a:cs typeface="Arial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cap="small" noProof="0" dirty="0" err="1" smtClean="0">
                <a:solidFill>
                  <a:srgbClr val="00B050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septembrie</a:t>
            </a:r>
            <a:r>
              <a:rPr lang="ro-RO" sz="2400" b="1" cap="small" noProof="0" dirty="0" smtClean="0">
                <a:solidFill>
                  <a:srgbClr val="00B050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 </a:t>
            </a:r>
            <a:r>
              <a:rPr lang="ro-RO" sz="2400" b="1" cap="small" noProof="0" dirty="0" smtClean="0">
                <a:solidFill>
                  <a:srgbClr val="00B050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2013</a:t>
            </a:r>
            <a:endParaRPr kumimoji="0" lang="en-GB" sz="2400" b="1" i="0" u="none" strike="noStrike" kern="1200" cap="small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pic>
        <p:nvPicPr>
          <p:cNvPr id="11" name="Picture 10" descr="fear-of-female-victim-of-domestic-viole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519011" cy="6858000"/>
          </a:xfrm>
          <a:prstGeom prst="rect">
            <a:avLst/>
          </a:prstGeom>
        </p:spPr>
      </p:pic>
      <p:pic>
        <p:nvPicPr>
          <p:cNvPr id="8" name="Picture 4" descr="Stop violenței psihice la locul de muncă">
            <a:hlinkClick r:id="rId3" tooltip="Stop violenței psihice la locul de muncă!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304800"/>
            <a:ext cx="2090056" cy="1828800"/>
          </a:xfrm>
          <a:prstGeom prst="rect">
            <a:avLst/>
          </a:prstGeom>
          <a:noFill/>
        </p:spPr>
      </p:pic>
      <p:pic>
        <p:nvPicPr>
          <p:cNvPr id="10" name="Picture 9" descr="fear-of-female-victim-of-domestic-violen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51901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228600"/>
            <a:ext cx="53992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RO" sz="2400" b="1" dirty="0" smtClean="0"/>
              <a:t>Cum se manifestă violența psihică?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800600" y="1143000"/>
            <a:ext cx="3657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Perioada</a:t>
            </a:r>
            <a:r>
              <a:rPr lang="en-US" sz="1200" dirty="0" smtClean="0"/>
              <a:t> de </a:t>
            </a:r>
            <a:r>
              <a:rPr lang="en-US" sz="1200" dirty="0" err="1" smtClean="0"/>
              <a:t>criză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-a </a:t>
            </a:r>
            <a:r>
              <a:rPr lang="en-US" sz="1200" dirty="0" err="1" smtClean="0"/>
              <a:t>luat</a:t>
            </a:r>
            <a:r>
              <a:rPr lang="en-US" sz="1200" dirty="0" smtClean="0"/>
              <a:t> </a:t>
            </a:r>
            <a:r>
              <a:rPr lang="en-US" sz="1200" dirty="0" err="1" smtClean="0"/>
              <a:t>pe</a:t>
            </a:r>
            <a:r>
              <a:rPr lang="en-US" sz="1200" dirty="0" smtClean="0"/>
              <a:t> </a:t>
            </a:r>
            <a:r>
              <a:rPr lang="en-US" sz="1200" dirty="0" err="1" smtClean="0"/>
              <a:t>nepregătite</a:t>
            </a:r>
            <a:r>
              <a:rPr lang="en-US" sz="1200" dirty="0" smtClean="0"/>
              <a:t> </a:t>
            </a:r>
            <a:r>
              <a:rPr lang="en-US" sz="1200" dirty="0" err="1" smtClean="0"/>
              <a:t>pe</a:t>
            </a:r>
            <a:r>
              <a:rPr lang="en-US" sz="1200" dirty="0" smtClean="0"/>
              <a:t> </a:t>
            </a:r>
            <a:r>
              <a:rPr lang="en-US" sz="1200" dirty="0" err="1" smtClean="0"/>
              <a:t>șefii</a:t>
            </a:r>
            <a:r>
              <a:rPr lang="en-US" sz="1200" dirty="0" smtClean="0"/>
              <a:t> din </a:t>
            </a:r>
            <a:r>
              <a:rPr lang="en-US" sz="1200" dirty="0" err="1" smtClean="0"/>
              <a:t>companii</a:t>
            </a:r>
            <a:r>
              <a:rPr lang="en-US" sz="1200" dirty="0" smtClean="0"/>
              <a:t>, </a:t>
            </a:r>
            <a:r>
              <a:rPr lang="en-US" sz="1200" dirty="0" err="1" smtClean="0"/>
              <a:t>iar</a:t>
            </a:r>
            <a:r>
              <a:rPr lang="en-US" sz="1200" dirty="0" smtClean="0"/>
              <a:t> </a:t>
            </a:r>
            <a:r>
              <a:rPr lang="en-US" sz="1200" dirty="0" err="1" smtClean="0"/>
              <a:t>acest</a:t>
            </a:r>
            <a:r>
              <a:rPr lang="en-US" sz="1200" dirty="0" smtClean="0"/>
              <a:t> </a:t>
            </a:r>
            <a:r>
              <a:rPr lang="en-US" sz="1200" dirty="0" err="1" smtClean="0"/>
              <a:t>lucru</a:t>
            </a:r>
            <a:r>
              <a:rPr lang="en-US" sz="1200" dirty="0" smtClean="0"/>
              <a:t> s-a </a:t>
            </a:r>
            <a:r>
              <a:rPr lang="en-US" sz="1200" dirty="0" err="1" smtClean="0"/>
              <a:t>manifestat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atitudinea</a:t>
            </a:r>
            <a:r>
              <a:rPr lang="en-US" sz="1200" dirty="0" smtClean="0"/>
              <a:t> </a:t>
            </a:r>
            <a:r>
              <a:rPr lang="en-US" sz="1200" dirty="0" err="1" smtClean="0"/>
              <a:t>lor</a:t>
            </a:r>
            <a:r>
              <a:rPr lang="en-US" sz="1200" dirty="0" smtClean="0"/>
              <a:t> </a:t>
            </a:r>
            <a:r>
              <a:rPr lang="en-US" sz="1200" dirty="0" err="1" smtClean="0"/>
              <a:t>față</a:t>
            </a:r>
            <a:r>
              <a:rPr lang="en-US" sz="1200" dirty="0" smtClean="0"/>
              <a:t> de </a:t>
            </a:r>
            <a:r>
              <a:rPr lang="en-US" sz="1200" dirty="0" err="1" smtClean="0"/>
              <a:t>angajați</a:t>
            </a:r>
            <a:r>
              <a:rPr lang="en-US" sz="1200" dirty="0" smtClean="0"/>
              <a:t>: </a:t>
            </a:r>
            <a:r>
              <a:rPr lang="en-US" sz="1200" dirty="0" err="1" smtClean="0"/>
              <a:t>peste</a:t>
            </a:r>
            <a:r>
              <a:rPr lang="en-US" sz="1200" dirty="0" smtClean="0"/>
              <a:t> </a:t>
            </a:r>
            <a:r>
              <a:rPr lang="en-US" sz="1200" dirty="0" err="1" smtClean="0"/>
              <a:t>două</a:t>
            </a:r>
            <a:r>
              <a:rPr lang="en-US" sz="1200" dirty="0" smtClean="0"/>
              <a:t> </a:t>
            </a:r>
            <a:r>
              <a:rPr lang="en-US" sz="1200" dirty="0" err="1" smtClean="0"/>
              <a:t>treimi</a:t>
            </a:r>
            <a:r>
              <a:rPr lang="en-US" sz="1200" dirty="0" smtClean="0"/>
              <a:t> din </a:t>
            </a:r>
            <a:r>
              <a:rPr lang="en-US" sz="1200" dirty="0" err="1" smtClean="0"/>
              <a:t>respondenții</a:t>
            </a:r>
            <a:r>
              <a:rPr lang="en-US" sz="1200" dirty="0" smtClean="0"/>
              <a:t> la </a:t>
            </a:r>
            <a:r>
              <a:rPr lang="en-US" sz="1200" dirty="0" err="1" smtClean="0"/>
              <a:t>chestionar</a:t>
            </a:r>
            <a:r>
              <a:rPr lang="en-US" sz="1200" dirty="0" smtClean="0"/>
              <a:t> au </a:t>
            </a:r>
            <a:r>
              <a:rPr lang="en-US" sz="1200" dirty="0" err="1" smtClean="0"/>
              <a:t>spus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au </a:t>
            </a:r>
            <a:r>
              <a:rPr lang="en-US" sz="1200" dirty="0" err="1" smtClean="0"/>
              <a:t>primit</a:t>
            </a:r>
            <a:r>
              <a:rPr lang="en-US" sz="1200" dirty="0" smtClean="0"/>
              <a:t> </a:t>
            </a:r>
            <a:r>
              <a:rPr lang="en-US" sz="1200" dirty="0" err="1" smtClean="0"/>
              <a:t>sarcini</a:t>
            </a:r>
            <a:r>
              <a:rPr lang="en-US" sz="1200" dirty="0" smtClean="0"/>
              <a:t> </a:t>
            </a:r>
            <a:r>
              <a:rPr lang="en-US" sz="1200" dirty="0" err="1" smtClean="0"/>
              <a:t>confuze</a:t>
            </a:r>
            <a:r>
              <a:rPr lang="en-US" sz="1200" dirty="0" smtClean="0"/>
              <a:t> de la </a:t>
            </a:r>
            <a:r>
              <a:rPr lang="en-US" sz="1200" dirty="0" err="1" smtClean="0"/>
              <a:t>manageri</a:t>
            </a:r>
            <a:r>
              <a:rPr lang="en-US" sz="1200" dirty="0" smtClean="0"/>
              <a:t>, </a:t>
            </a:r>
            <a:r>
              <a:rPr lang="en-US" sz="1200" dirty="0" err="1" smtClean="0"/>
              <a:t>iar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</a:t>
            </a:r>
            <a:r>
              <a:rPr lang="en-US" sz="1200" dirty="0" err="1" smtClean="0"/>
              <a:t>bine</a:t>
            </a:r>
            <a:r>
              <a:rPr lang="en-US" sz="1200" dirty="0" smtClean="0"/>
              <a:t> de </a:t>
            </a:r>
            <a:r>
              <a:rPr lang="en-US" sz="1200" dirty="0" err="1" smtClean="0"/>
              <a:t>jumătate</a:t>
            </a:r>
            <a:r>
              <a:rPr lang="en-US" sz="1200" dirty="0" smtClean="0"/>
              <a:t>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aceștia</a:t>
            </a:r>
            <a:r>
              <a:rPr lang="en-US" sz="1200" dirty="0" smtClean="0"/>
              <a:t> spun </a:t>
            </a:r>
            <a:r>
              <a:rPr lang="en-US" sz="1200" dirty="0" err="1" smtClean="0"/>
              <a:t>că</a:t>
            </a:r>
            <a:r>
              <a:rPr lang="en-US" sz="1200" dirty="0" smtClean="0"/>
              <a:t> s-au </a:t>
            </a:r>
            <a:r>
              <a:rPr lang="en-US" sz="1200" dirty="0" err="1" smtClean="0"/>
              <a:t>simțit</a:t>
            </a:r>
            <a:r>
              <a:rPr lang="en-US" sz="1200" dirty="0" smtClean="0"/>
              <a:t> </a:t>
            </a:r>
            <a:r>
              <a:rPr lang="en-US" sz="1200" dirty="0" err="1" smtClean="0"/>
              <a:t>umiliți</a:t>
            </a:r>
            <a:r>
              <a:rPr lang="en-US" sz="1200" dirty="0" smtClean="0"/>
              <a:t> de </a:t>
            </a:r>
            <a:r>
              <a:rPr lang="en-US" sz="1200" dirty="0" err="1" smtClean="0"/>
              <a:t>către</a:t>
            </a:r>
            <a:r>
              <a:rPr lang="en-US" sz="1200" dirty="0" smtClean="0"/>
              <a:t> </a:t>
            </a:r>
            <a:r>
              <a:rPr lang="en-US" sz="1200" dirty="0" err="1" smtClean="0"/>
              <a:t>șefi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fața</a:t>
            </a:r>
            <a:r>
              <a:rPr lang="en-US" sz="1200" dirty="0" smtClean="0"/>
              <a:t> </a:t>
            </a:r>
            <a:r>
              <a:rPr lang="en-US" sz="1200" dirty="0" err="1" smtClean="0"/>
              <a:t>altor</a:t>
            </a:r>
            <a:r>
              <a:rPr lang="en-US" sz="1200" dirty="0" smtClean="0"/>
              <a:t> </a:t>
            </a:r>
            <a:r>
              <a:rPr lang="en-US" sz="1200" dirty="0" err="1" smtClean="0"/>
              <a:t>colegi</a:t>
            </a:r>
            <a:r>
              <a:rPr lang="en-US" sz="1200" dirty="0" smtClean="0"/>
              <a:t> </a:t>
            </a:r>
            <a:r>
              <a:rPr lang="en-US" sz="1200" dirty="0" err="1" smtClean="0"/>
              <a:t>sau</a:t>
            </a:r>
            <a:r>
              <a:rPr lang="en-US" sz="1200" dirty="0" smtClean="0"/>
              <a:t> </a:t>
            </a:r>
            <a:r>
              <a:rPr lang="en-US" sz="1200" dirty="0" err="1" smtClean="0"/>
              <a:t>colegii</a:t>
            </a:r>
            <a:r>
              <a:rPr lang="en-US" sz="1200" dirty="0" smtClean="0"/>
              <a:t> </a:t>
            </a:r>
            <a:r>
              <a:rPr lang="en-US" sz="1200" dirty="0" err="1" smtClean="0"/>
              <a:t>lor</a:t>
            </a:r>
            <a:r>
              <a:rPr lang="en-US" sz="1200" dirty="0" smtClean="0"/>
              <a:t> au </a:t>
            </a:r>
            <a:r>
              <a:rPr lang="en-US" sz="1200" dirty="0" err="1" smtClean="0"/>
              <a:t>fost</a:t>
            </a:r>
            <a:r>
              <a:rPr lang="en-US" sz="1200" dirty="0" smtClean="0"/>
              <a:t> </a:t>
            </a:r>
            <a:r>
              <a:rPr lang="en-US" sz="1200" dirty="0" err="1" smtClean="0"/>
              <a:t>umiliți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fața</a:t>
            </a:r>
            <a:r>
              <a:rPr lang="en-US" sz="1200" dirty="0" smtClean="0"/>
              <a:t> </a:t>
            </a:r>
            <a:r>
              <a:rPr lang="en-US" sz="1200" dirty="0" err="1" smtClean="0"/>
              <a:t>lor</a:t>
            </a:r>
            <a:r>
              <a:rPr lang="en-US" sz="1200" dirty="0" smtClean="0"/>
              <a:t>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Tensiunea</a:t>
            </a:r>
            <a:r>
              <a:rPr lang="en-US" sz="1200" dirty="0" smtClean="0"/>
              <a:t> </a:t>
            </a:r>
            <a:r>
              <a:rPr lang="en-US" sz="1200" dirty="0" err="1" smtClean="0"/>
              <a:t>cauzată</a:t>
            </a:r>
            <a:r>
              <a:rPr lang="en-US" sz="1200" dirty="0" smtClean="0"/>
              <a:t> de </a:t>
            </a:r>
            <a:r>
              <a:rPr lang="en-US" sz="1200" dirty="0" err="1" smtClean="0"/>
              <a:t>efectele</a:t>
            </a:r>
            <a:r>
              <a:rPr lang="en-US" sz="1200" dirty="0" smtClean="0"/>
              <a:t> </a:t>
            </a:r>
            <a:r>
              <a:rPr lang="en-US" sz="1200" dirty="0" err="1" smtClean="0"/>
              <a:t>crizei</a:t>
            </a:r>
            <a:r>
              <a:rPr lang="en-US" sz="1200" dirty="0" smtClean="0"/>
              <a:t> a </a:t>
            </a:r>
            <a:r>
              <a:rPr lang="en-US" sz="1200" dirty="0" err="1" smtClean="0"/>
              <a:t>anulat</a:t>
            </a:r>
            <a:r>
              <a:rPr lang="en-US" sz="1200" dirty="0" smtClean="0"/>
              <a:t> </a:t>
            </a:r>
            <a:r>
              <a:rPr lang="en-US" sz="1200" dirty="0" err="1" smtClean="0"/>
              <a:t>aproape</a:t>
            </a:r>
            <a:r>
              <a:rPr lang="en-US" sz="1200" dirty="0" smtClean="0"/>
              <a:t> </a:t>
            </a:r>
            <a:r>
              <a:rPr lang="en-US" sz="1200" dirty="0" err="1" smtClean="0"/>
              <a:t>orice</a:t>
            </a:r>
            <a:r>
              <a:rPr lang="en-US" sz="1200" dirty="0" smtClean="0"/>
              <a:t> </a:t>
            </a:r>
            <a:r>
              <a:rPr lang="en-US" sz="1200" dirty="0" err="1" smtClean="0"/>
              <a:t>formă</a:t>
            </a:r>
            <a:r>
              <a:rPr lang="en-US" sz="1200" dirty="0" smtClean="0"/>
              <a:t> de </a:t>
            </a:r>
            <a:r>
              <a:rPr lang="en-US" sz="1200" dirty="0" err="1" smtClean="0"/>
              <a:t>diplomație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ceea</a:t>
            </a:r>
            <a:r>
              <a:rPr lang="en-US" sz="1200" dirty="0" smtClean="0"/>
              <a:t> </a:t>
            </a:r>
            <a:r>
              <a:rPr lang="en-US" sz="1200" dirty="0" err="1" smtClean="0"/>
              <a:t>ce</a:t>
            </a:r>
            <a:r>
              <a:rPr lang="en-US" sz="1200" dirty="0" smtClean="0"/>
              <a:t> </a:t>
            </a:r>
            <a:r>
              <a:rPr lang="en-US" sz="1200" dirty="0" err="1" smtClean="0"/>
              <a:t>privește</a:t>
            </a:r>
            <a:r>
              <a:rPr lang="en-US" sz="1200" dirty="0" smtClean="0"/>
              <a:t> </a:t>
            </a:r>
            <a:r>
              <a:rPr lang="en-US" sz="1200" dirty="0" err="1" smtClean="0"/>
              <a:t>modul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care se face </a:t>
            </a:r>
            <a:r>
              <a:rPr lang="en-US" sz="1200" dirty="0" err="1" smtClean="0"/>
              <a:t>comunicarea</a:t>
            </a:r>
            <a:r>
              <a:rPr lang="en-US" sz="1200" dirty="0" smtClean="0"/>
              <a:t>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</a:t>
            </a:r>
            <a:r>
              <a:rPr lang="en-US" sz="1200" dirty="0" smtClean="0"/>
              <a:t>, </a:t>
            </a:r>
            <a:r>
              <a:rPr lang="en-US" sz="1200" dirty="0" err="1" smtClean="0"/>
              <a:t>astfel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o mare parte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</a:t>
            </a:r>
            <a:r>
              <a:rPr lang="en-US" sz="1200" dirty="0" smtClean="0"/>
              <a:t> </a:t>
            </a:r>
            <a:r>
              <a:rPr lang="en-US" sz="1200" dirty="0" err="1" smtClean="0"/>
              <a:t>notează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au </a:t>
            </a:r>
            <a:r>
              <a:rPr lang="en-US" sz="1200" dirty="0" err="1" smtClean="0"/>
              <a:t>asistat</a:t>
            </a:r>
            <a:r>
              <a:rPr lang="en-US" sz="1200" dirty="0" smtClean="0"/>
              <a:t> la dispute </a:t>
            </a:r>
            <a:r>
              <a:rPr lang="en-US" sz="1200" dirty="0" err="1" smtClean="0"/>
              <a:t>între</a:t>
            </a:r>
            <a:r>
              <a:rPr lang="en-US" sz="1200" dirty="0" smtClean="0"/>
              <a:t> </a:t>
            </a:r>
            <a:r>
              <a:rPr lang="en-US" sz="1200" dirty="0" err="1" smtClean="0"/>
              <a:t>colegi</a:t>
            </a:r>
            <a:r>
              <a:rPr lang="en-US" sz="1200" dirty="0" smtClean="0"/>
              <a:t> </a:t>
            </a:r>
            <a:r>
              <a:rPr lang="en-US" sz="1200" dirty="0" err="1" smtClean="0"/>
              <a:t>sau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</a:t>
            </a:r>
            <a:r>
              <a:rPr lang="en-US" sz="1200" dirty="0" err="1" smtClean="0"/>
              <a:t>unii</a:t>
            </a:r>
            <a:r>
              <a:rPr lang="en-US" sz="1200" dirty="0" smtClean="0"/>
              <a:t> </a:t>
            </a:r>
            <a:r>
              <a:rPr lang="en-US" sz="1200" dirty="0" err="1" smtClean="0"/>
              <a:t>colegi</a:t>
            </a:r>
            <a:r>
              <a:rPr lang="en-US" sz="1200" dirty="0" smtClean="0"/>
              <a:t> de </a:t>
            </a:r>
            <a:r>
              <a:rPr lang="en-US" sz="1200" dirty="0" err="1" smtClean="0"/>
              <a:t>muncă</a:t>
            </a:r>
            <a:r>
              <a:rPr lang="en-US" sz="1200" dirty="0" smtClean="0"/>
              <a:t> </a:t>
            </a:r>
            <a:r>
              <a:rPr lang="en-US" sz="1200" dirty="0" err="1" smtClean="0"/>
              <a:t>încearcă</a:t>
            </a:r>
            <a:r>
              <a:rPr lang="en-US" sz="1200" dirty="0" smtClean="0"/>
              <a:t> </a:t>
            </a:r>
            <a:r>
              <a:rPr lang="en-US" sz="1200" dirty="0" err="1" smtClean="0"/>
              <a:t>să</a:t>
            </a:r>
            <a:r>
              <a:rPr lang="en-US" sz="1200" dirty="0" smtClean="0"/>
              <a:t> </a:t>
            </a:r>
            <a:r>
              <a:rPr lang="en-US" sz="1200" dirty="0" err="1" smtClean="0"/>
              <a:t>îi</a:t>
            </a:r>
            <a:r>
              <a:rPr lang="en-US" sz="1200" dirty="0" smtClean="0"/>
              <a:t> </a:t>
            </a:r>
            <a:r>
              <a:rPr lang="en-US" sz="1200" dirty="0" err="1" smtClean="0"/>
              <a:t>pună</a:t>
            </a:r>
            <a:r>
              <a:rPr lang="en-US" sz="1200" dirty="0" smtClean="0"/>
              <a:t> </a:t>
            </a:r>
            <a:r>
              <a:rPr lang="en-US" sz="1200" dirty="0" err="1" smtClean="0"/>
              <a:t>într</a:t>
            </a:r>
            <a:r>
              <a:rPr lang="en-US" sz="1200" dirty="0" smtClean="0"/>
              <a:t>-o </a:t>
            </a:r>
            <a:r>
              <a:rPr lang="en-US" sz="1200" dirty="0" err="1" smtClean="0"/>
              <a:t>lumină</a:t>
            </a:r>
            <a:r>
              <a:rPr lang="en-US" sz="1200" dirty="0" smtClean="0"/>
              <a:t> </a:t>
            </a:r>
            <a:r>
              <a:rPr lang="en-US" sz="1200" dirty="0" err="1" smtClean="0"/>
              <a:t>proastă</a:t>
            </a:r>
            <a:r>
              <a:rPr lang="en-US" sz="1200" dirty="0" smtClean="0"/>
              <a:t> </a:t>
            </a:r>
            <a:r>
              <a:rPr lang="en-US" sz="1200" dirty="0" err="1" smtClean="0"/>
              <a:t>față</a:t>
            </a:r>
            <a:r>
              <a:rPr lang="en-US" sz="1200" dirty="0" smtClean="0"/>
              <a:t> de </a:t>
            </a:r>
            <a:r>
              <a:rPr lang="en-US" sz="1200" dirty="0" err="1" smtClean="0"/>
              <a:t>ceilalți</a:t>
            </a:r>
            <a:r>
              <a:rPr lang="en-US" sz="1200" dirty="0" smtClean="0"/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304800" y="838200"/>
          <a:ext cx="44958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381000" y="6477000"/>
            <a:ext cx="510428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800" dirty="0" smtClean="0"/>
              <a:t>*</a:t>
            </a:r>
            <a:r>
              <a:rPr lang="en-US" sz="800" dirty="0" err="1" smtClean="0"/>
              <a:t>Evaluarea</a:t>
            </a:r>
            <a:r>
              <a:rPr lang="en-US" sz="800" dirty="0" smtClean="0"/>
              <a:t> a </a:t>
            </a:r>
            <a:r>
              <a:rPr lang="en-US" sz="800" dirty="0" err="1" smtClean="0"/>
              <a:t>fost</a:t>
            </a:r>
            <a:r>
              <a:rPr lang="en-US" sz="800" dirty="0" smtClean="0"/>
              <a:t> </a:t>
            </a:r>
            <a:r>
              <a:rPr lang="en-US" sz="800" dirty="0" err="1" smtClean="0"/>
              <a:t>realizat</a:t>
            </a:r>
            <a:r>
              <a:rPr lang="ro-RO" sz="800" dirty="0" smtClean="0"/>
              <a:t>ă pe o scală de la 1 la 5, unde 1 inseamna aproape niciodată, iar 5 aproape mereu.</a:t>
            </a:r>
            <a:endParaRPr lang="ro-RO" sz="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228600"/>
            <a:ext cx="745749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RO" sz="2000" b="1" dirty="0" smtClean="0">
                <a:latin typeface="Arial" pitchFamily="34" charset="0"/>
                <a:cs typeface="Arial" pitchFamily="34" charset="0"/>
              </a:rPr>
              <a:t>Consecințele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fizice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 ale violenței psihice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locul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munc</a:t>
            </a:r>
            <a:r>
              <a:rPr lang="ro-RO" sz="2000" b="1" dirty="0" smtClean="0">
                <a:latin typeface="Arial" pitchFamily="34" charset="0"/>
                <a:cs typeface="Arial" pitchFamily="34" charset="0"/>
              </a:rPr>
              <a:t>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6858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/>
              <a:t> </a:t>
            </a:r>
            <a:r>
              <a:rPr lang="en-US" sz="1200" dirty="0" err="1" smtClean="0"/>
              <a:t>Rezultatele</a:t>
            </a:r>
            <a:r>
              <a:rPr lang="en-US" sz="1200" dirty="0" smtClean="0"/>
              <a:t> </a:t>
            </a:r>
            <a:r>
              <a:rPr lang="en-US" sz="1200" dirty="0" err="1" smtClean="0"/>
              <a:t>sondajului</a:t>
            </a:r>
            <a:r>
              <a:rPr lang="en-US" sz="1200" dirty="0" smtClean="0"/>
              <a:t> </a:t>
            </a:r>
            <a:r>
              <a:rPr lang="en-US" sz="1200" dirty="0" err="1" smtClean="0"/>
              <a:t>arată</a:t>
            </a:r>
            <a:r>
              <a:rPr lang="en-US" sz="1200" dirty="0" smtClean="0"/>
              <a:t> o </a:t>
            </a:r>
            <a:r>
              <a:rPr lang="en-US" sz="1200" dirty="0" err="1" smtClean="0"/>
              <a:t>situație</a:t>
            </a:r>
            <a:r>
              <a:rPr lang="en-US" sz="1200" dirty="0" smtClean="0"/>
              <a:t> </a:t>
            </a:r>
            <a:r>
              <a:rPr lang="en-US" sz="1200" dirty="0" err="1" smtClean="0"/>
              <a:t>îngrijorătoare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ceea</a:t>
            </a:r>
            <a:r>
              <a:rPr lang="en-US" sz="1200" dirty="0" smtClean="0"/>
              <a:t> </a:t>
            </a:r>
            <a:r>
              <a:rPr lang="en-US" sz="1200" dirty="0" err="1" smtClean="0"/>
              <a:t>ce</a:t>
            </a:r>
            <a:r>
              <a:rPr lang="en-US" sz="1200" dirty="0" smtClean="0"/>
              <a:t> </a:t>
            </a:r>
            <a:r>
              <a:rPr lang="en-US" sz="1200" dirty="0" err="1" smtClean="0"/>
              <a:t>privește</a:t>
            </a:r>
            <a:r>
              <a:rPr lang="en-US" sz="1200" dirty="0" smtClean="0"/>
              <a:t> </a:t>
            </a:r>
            <a:r>
              <a:rPr lang="en-US" sz="1200" dirty="0" err="1" smtClean="0"/>
              <a:t>efectele</a:t>
            </a:r>
            <a:r>
              <a:rPr lang="en-US" sz="1200" dirty="0" smtClean="0"/>
              <a:t> </a:t>
            </a:r>
            <a:r>
              <a:rPr lang="en-US" sz="1200" dirty="0" err="1" smtClean="0"/>
              <a:t>pe</a:t>
            </a:r>
            <a:r>
              <a:rPr lang="en-US" sz="1200" dirty="0" smtClean="0"/>
              <a:t> care le au </a:t>
            </a:r>
            <a:r>
              <a:rPr lang="en-US" sz="1200" dirty="0" err="1" smtClean="0"/>
              <a:t>factorii</a:t>
            </a:r>
            <a:r>
              <a:rPr lang="en-US" sz="1200" dirty="0" smtClean="0"/>
              <a:t> </a:t>
            </a:r>
            <a:r>
              <a:rPr lang="en-US" sz="1200" dirty="0" err="1" smtClean="0"/>
              <a:t>violenței</a:t>
            </a:r>
            <a:r>
              <a:rPr lang="en-US" sz="1200" dirty="0" smtClean="0"/>
              <a:t> </a:t>
            </a:r>
            <a:r>
              <a:rPr lang="en-US" sz="1200" dirty="0" err="1" smtClean="0"/>
              <a:t>psihice</a:t>
            </a:r>
            <a:r>
              <a:rPr lang="en-US" sz="1200" dirty="0" smtClean="0"/>
              <a:t> la </a:t>
            </a:r>
            <a:r>
              <a:rPr lang="en-US" sz="1200" dirty="0" err="1" smtClean="0"/>
              <a:t>locul</a:t>
            </a:r>
            <a:r>
              <a:rPr lang="en-US" sz="1200" dirty="0" smtClean="0"/>
              <a:t> de </a:t>
            </a:r>
            <a:r>
              <a:rPr lang="en-US" sz="1200" dirty="0" err="1" smtClean="0"/>
              <a:t>muncă</a:t>
            </a:r>
            <a:r>
              <a:rPr lang="en-US" sz="1200" dirty="0" smtClean="0"/>
              <a:t> : </a:t>
            </a:r>
            <a:r>
              <a:rPr lang="en-US" sz="1200" dirty="0" err="1" smtClean="0"/>
              <a:t>unu</a:t>
            </a:r>
            <a:r>
              <a:rPr lang="en-US" sz="1200" dirty="0" smtClean="0"/>
              <a:t> din </a:t>
            </a:r>
            <a:r>
              <a:rPr lang="en-US" sz="1200" dirty="0" err="1" smtClean="0"/>
              <a:t>zece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</a:t>
            </a:r>
            <a:r>
              <a:rPr lang="en-US" sz="1200" dirty="0" smtClean="0"/>
              <a:t> a </a:t>
            </a:r>
            <a:r>
              <a:rPr lang="en-US" sz="1200" dirty="0" err="1" smtClean="0"/>
              <a:t>avut</a:t>
            </a:r>
            <a:r>
              <a:rPr lang="en-US" sz="1200" dirty="0" smtClean="0"/>
              <a:t> un </a:t>
            </a:r>
            <a:r>
              <a:rPr lang="en-US" sz="1200" dirty="0" err="1" smtClean="0"/>
              <a:t>atac</a:t>
            </a:r>
            <a:r>
              <a:rPr lang="en-US" sz="1200" dirty="0" smtClean="0"/>
              <a:t> de </a:t>
            </a:r>
            <a:r>
              <a:rPr lang="en-US" sz="1200" dirty="0" err="1" smtClean="0"/>
              <a:t>panică</a:t>
            </a:r>
            <a:r>
              <a:rPr lang="en-US" sz="1200" dirty="0" smtClean="0"/>
              <a:t> </a:t>
            </a:r>
            <a:r>
              <a:rPr lang="en-US" sz="1200" dirty="0" err="1" smtClean="0"/>
              <a:t>atunci</a:t>
            </a:r>
            <a:r>
              <a:rPr lang="en-US" sz="1200" dirty="0" smtClean="0"/>
              <a:t> </a:t>
            </a:r>
            <a:r>
              <a:rPr lang="en-US" sz="1200" dirty="0" err="1" smtClean="0"/>
              <a:t>când</a:t>
            </a:r>
            <a:r>
              <a:rPr lang="en-US" sz="1200" dirty="0" smtClean="0"/>
              <a:t> </a:t>
            </a:r>
            <a:r>
              <a:rPr lang="en-US" sz="1200" dirty="0" err="1" smtClean="0"/>
              <a:t>șeful</a:t>
            </a:r>
            <a:r>
              <a:rPr lang="en-US" sz="1200" dirty="0" smtClean="0"/>
              <a:t> l-a </a:t>
            </a:r>
            <a:r>
              <a:rPr lang="en-US" sz="1200" dirty="0" err="1" smtClean="0"/>
              <a:t>certat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fața</a:t>
            </a:r>
            <a:r>
              <a:rPr lang="en-US" sz="1200" dirty="0" smtClean="0"/>
              <a:t> </a:t>
            </a:r>
            <a:r>
              <a:rPr lang="en-US" sz="1200" dirty="0" err="1" smtClean="0"/>
              <a:t>colegilor</a:t>
            </a:r>
            <a:r>
              <a:rPr lang="en-US" sz="1200" dirty="0" smtClean="0"/>
              <a:t>, </a:t>
            </a:r>
            <a:r>
              <a:rPr lang="en-US" sz="1200" dirty="0" err="1" smtClean="0"/>
              <a:t>iar</a:t>
            </a:r>
            <a:r>
              <a:rPr lang="en-US" sz="1200" dirty="0" smtClean="0"/>
              <a:t> un </a:t>
            </a:r>
            <a:r>
              <a:rPr lang="en-US" sz="1200" dirty="0" err="1" smtClean="0"/>
              <a:t>sfert</a:t>
            </a:r>
            <a:r>
              <a:rPr lang="en-US" sz="1200" dirty="0" smtClean="0"/>
              <a:t>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angajații</a:t>
            </a:r>
            <a:r>
              <a:rPr lang="en-US" sz="1200" dirty="0" smtClean="0"/>
              <a:t> care s-au </a:t>
            </a:r>
            <a:r>
              <a:rPr lang="en-US" sz="1200" dirty="0" err="1" smtClean="0"/>
              <a:t>confruntat</a:t>
            </a:r>
            <a:r>
              <a:rPr lang="en-US" sz="1200" dirty="0" smtClean="0"/>
              <a:t> cu o </a:t>
            </a:r>
            <a:r>
              <a:rPr lang="en-US" sz="1200" dirty="0" err="1" smtClean="0"/>
              <a:t>astfel</a:t>
            </a:r>
            <a:r>
              <a:rPr lang="en-US" sz="1200" dirty="0" smtClean="0"/>
              <a:t> de </a:t>
            </a:r>
            <a:r>
              <a:rPr lang="en-US" sz="1200" dirty="0" err="1" smtClean="0"/>
              <a:t>situație</a:t>
            </a:r>
            <a:r>
              <a:rPr lang="en-US" sz="1200" dirty="0" smtClean="0"/>
              <a:t> au </a:t>
            </a:r>
            <a:r>
              <a:rPr lang="en-US" sz="1200" dirty="0" err="1" smtClean="0"/>
              <a:t>manifestat</a:t>
            </a:r>
            <a:r>
              <a:rPr lang="en-US" sz="1200" dirty="0" smtClean="0"/>
              <a:t> </a:t>
            </a:r>
            <a:r>
              <a:rPr lang="en-US" sz="1200" dirty="0" err="1" smtClean="0"/>
              <a:t>stări</a:t>
            </a:r>
            <a:r>
              <a:rPr lang="en-US" sz="1200" dirty="0" smtClean="0"/>
              <a:t> de </a:t>
            </a:r>
            <a:r>
              <a:rPr lang="en-US" sz="1200" dirty="0" err="1" smtClean="0"/>
              <a:t>anxietate</a:t>
            </a:r>
            <a:r>
              <a:rPr lang="en-US" sz="1200" dirty="0" smtClean="0"/>
              <a:t>. O mare parte (41%)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cei</a:t>
            </a:r>
            <a:r>
              <a:rPr lang="en-US" sz="1200" dirty="0" smtClean="0"/>
              <a:t>  </a:t>
            </a:r>
            <a:r>
              <a:rPr lang="en-US" sz="1200" dirty="0" err="1" smtClean="0"/>
              <a:t>aflați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această</a:t>
            </a:r>
            <a:r>
              <a:rPr lang="en-US" sz="1200" dirty="0" smtClean="0"/>
              <a:t> </a:t>
            </a:r>
            <a:r>
              <a:rPr lang="en-US" sz="1200" dirty="0" err="1" smtClean="0"/>
              <a:t>situație</a:t>
            </a:r>
            <a:r>
              <a:rPr lang="en-US" sz="1200" dirty="0" smtClean="0"/>
              <a:t> s-au </a:t>
            </a:r>
            <a:r>
              <a:rPr lang="en-US" sz="1200" dirty="0" err="1" smtClean="0"/>
              <a:t>simțit</a:t>
            </a:r>
            <a:r>
              <a:rPr lang="en-US" sz="1200" dirty="0" smtClean="0"/>
              <a:t> </a:t>
            </a:r>
            <a:r>
              <a:rPr lang="en-US" sz="1200" dirty="0" err="1" smtClean="0"/>
              <a:t>lipsiți</a:t>
            </a:r>
            <a:r>
              <a:rPr lang="en-US" sz="1200" dirty="0" smtClean="0"/>
              <a:t> de </a:t>
            </a:r>
            <a:r>
              <a:rPr lang="en-US" sz="1200" dirty="0" err="1" smtClean="0"/>
              <a:t>energie</a:t>
            </a:r>
            <a:r>
              <a:rPr lang="en-US" sz="1200" dirty="0" smtClean="0"/>
              <a:t>,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timp</a:t>
            </a:r>
            <a:r>
              <a:rPr lang="en-US" sz="1200" dirty="0" smtClean="0"/>
              <a:t> </a:t>
            </a:r>
            <a:r>
              <a:rPr lang="en-US" sz="1200" dirty="0" err="1" smtClean="0"/>
              <a:t>ce</a:t>
            </a:r>
            <a:r>
              <a:rPr lang="en-US" sz="1200" dirty="0" smtClean="0"/>
              <a:t> </a:t>
            </a:r>
            <a:r>
              <a:rPr lang="en-US" sz="1200" dirty="0" err="1" smtClean="0"/>
              <a:t>pentru</a:t>
            </a:r>
            <a:r>
              <a:rPr lang="en-US" sz="1200" dirty="0" smtClean="0"/>
              <a:t> 11% a </a:t>
            </a:r>
            <a:r>
              <a:rPr lang="en-US" sz="1200" dirty="0" err="1" smtClean="0"/>
              <a:t>determinat</a:t>
            </a:r>
            <a:r>
              <a:rPr lang="en-US" sz="1200" dirty="0" smtClean="0"/>
              <a:t> </a:t>
            </a:r>
            <a:r>
              <a:rPr lang="en-US" sz="1200" dirty="0" err="1" smtClean="0"/>
              <a:t>stări</a:t>
            </a:r>
            <a:r>
              <a:rPr lang="en-US" sz="1200" dirty="0" smtClean="0"/>
              <a:t> de </a:t>
            </a:r>
            <a:r>
              <a:rPr lang="en-US" sz="1200" dirty="0" err="1" smtClean="0"/>
              <a:t>somnolență</a:t>
            </a:r>
            <a:r>
              <a:rPr lang="en-US" sz="1200" dirty="0" smtClean="0"/>
              <a:t> la </a:t>
            </a:r>
            <a:r>
              <a:rPr lang="en-US" sz="1200" dirty="0" err="1" smtClean="0"/>
              <a:t>serviciu</a:t>
            </a:r>
            <a:r>
              <a:rPr lang="en-US" sz="1200" dirty="0" smtClean="0"/>
              <a:t> </a:t>
            </a:r>
            <a:r>
              <a:rPr lang="en-US" sz="1200" dirty="0" err="1" smtClean="0"/>
              <a:t>sau</a:t>
            </a:r>
            <a:r>
              <a:rPr lang="en-US" sz="1200" dirty="0" smtClean="0"/>
              <a:t> insomnia </a:t>
            </a:r>
            <a:r>
              <a:rPr lang="en-US" sz="1200" dirty="0" err="1" smtClean="0"/>
              <a:t>noaptea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533400" y="2209800"/>
          <a:ext cx="7772400" cy="4298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43935"/>
            <a:ext cx="8602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RO" sz="2400" dirty="0" smtClean="0"/>
              <a:t>Consecințele </a:t>
            </a:r>
            <a:r>
              <a:rPr lang="en-US" sz="2400" dirty="0" smtClean="0"/>
              <a:t>“</a:t>
            </a:r>
            <a:r>
              <a:rPr lang="ro-RO" sz="2400" dirty="0" smtClean="0"/>
              <a:t>fizice</a:t>
            </a:r>
            <a:r>
              <a:rPr lang="en-US" sz="2400" dirty="0" smtClean="0"/>
              <a:t>”</a:t>
            </a:r>
            <a:r>
              <a:rPr lang="ro-RO" sz="2400" dirty="0" smtClean="0"/>
              <a:t> ale violenței psihice</a:t>
            </a:r>
            <a:r>
              <a:rPr lang="en-US" sz="2400" dirty="0" smtClean="0"/>
              <a:t> la </a:t>
            </a:r>
            <a:r>
              <a:rPr lang="en-US" sz="2400" dirty="0" err="1" smtClean="0"/>
              <a:t>locul</a:t>
            </a:r>
            <a:r>
              <a:rPr lang="en-US" sz="2400" dirty="0" smtClean="0"/>
              <a:t> de </a:t>
            </a:r>
            <a:r>
              <a:rPr lang="en-US" sz="2400" dirty="0" err="1" smtClean="0"/>
              <a:t>munc</a:t>
            </a:r>
            <a:r>
              <a:rPr lang="ro-RO" sz="2400" dirty="0" smtClean="0"/>
              <a:t>ă</a:t>
            </a:r>
            <a:endParaRPr lang="en-US" sz="24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905000"/>
          <a:ext cx="7772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685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Lipsa</a:t>
            </a:r>
            <a:r>
              <a:rPr lang="en-US" sz="1200" dirty="0" smtClean="0"/>
              <a:t> de </a:t>
            </a:r>
            <a:r>
              <a:rPr lang="en-US" sz="1200" dirty="0" err="1" smtClean="0"/>
              <a:t>energie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 </a:t>
            </a:r>
            <a:r>
              <a:rPr lang="en-US" sz="1200" dirty="0" err="1" smtClean="0"/>
              <a:t>starea</a:t>
            </a:r>
            <a:r>
              <a:rPr lang="en-US" sz="1200" dirty="0" smtClean="0"/>
              <a:t> de </a:t>
            </a:r>
            <a:r>
              <a:rPr lang="en-US" sz="1200" dirty="0" err="1" smtClean="0"/>
              <a:t>anxietate</a:t>
            </a:r>
            <a:r>
              <a:rPr lang="en-US" sz="1200" dirty="0" smtClean="0"/>
              <a:t> </a:t>
            </a:r>
            <a:r>
              <a:rPr lang="en-US" sz="1200" dirty="0" err="1" smtClean="0"/>
              <a:t>sunt</a:t>
            </a:r>
            <a:r>
              <a:rPr lang="en-US" sz="1200" dirty="0" smtClean="0"/>
              <a:t> </a:t>
            </a:r>
            <a:r>
              <a:rPr lang="en-US" sz="1200" dirty="0" err="1" smtClean="0"/>
              <a:t>stările</a:t>
            </a:r>
            <a:r>
              <a:rPr lang="en-US" sz="1200" dirty="0" smtClean="0"/>
              <a:t> </a:t>
            </a:r>
            <a:r>
              <a:rPr lang="en-US" sz="1200" dirty="0" err="1" smtClean="0"/>
              <a:t>pe</a:t>
            </a:r>
            <a:r>
              <a:rPr lang="en-US" sz="1200" dirty="0" smtClean="0"/>
              <a:t> care le </a:t>
            </a:r>
            <a:r>
              <a:rPr lang="en-US" sz="1200" dirty="0" err="1" smtClean="0"/>
              <a:t>resimt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mare parte </a:t>
            </a:r>
            <a:r>
              <a:rPr lang="en-US" sz="1200" dirty="0" err="1" smtClean="0"/>
              <a:t>și</a:t>
            </a:r>
            <a:r>
              <a:rPr lang="en-US" sz="1200" dirty="0" smtClean="0"/>
              <a:t> </a:t>
            </a:r>
            <a:r>
              <a:rPr lang="en-US" sz="1200" dirty="0" err="1" smtClean="0"/>
              <a:t>restul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angajaților</a:t>
            </a:r>
            <a:r>
              <a:rPr lang="en-US" sz="1200" dirty="0" smtClean="0"/>
              <a:t> </a:t>
            </a:r>
            <a:r>
              <a:rPr lang="en-US" sz="1200" dirty="0" err="1" smtClean="0"/>
              <a:t>atunci</a:t>
            </a:r>
            <a:r>
              <a:rPr lang="en-US" sz="1200" dirty="0" smtClean="0"/>
              <a:t> </a:t>
            </a:r>
            <a:r>
              <a:rPr lang="en-US" sz="1200" dirty="0" err="1" smtClean="0"/>
              <a:t>când</a:t>
            </a:r>
            <a:r>
              <a:rPr lang="en-US" sz="1200" dirty="0" smtClean="0"/>
              <a:t> o parte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colegii</a:t>
            </a:r>
            <a:r>
              <a:rPr lang="en-US" sz="1200" dirty="0" smtClean="0"/>
              <a:t> </a:t>
            </a:r>
            <a:r>
              <a:rPr lang="en-US" sz="1200" dirty="0" err="1" smtClean="0"/>
              <a:t>lor</a:t>
            </a:r>
            <a:r>
              <a:rPr lang="en-US" sz="1200" dirty="0" smtClean="0"/>
              <a:t> se </a:t>
            </a:r>
            <a:r>
              <a:rPr lang="en-US" sz="1200" dirty="0" err="1" smtClean="0"/>
              <a:t>află</a:t>
            </a:r>
            <a:r>
              <a:rPr lang="en-US" sz="1200" dirty="0" smtClean="0"/>
              <a:t> </a:t>
            </a:r>
            <a:r>
              <a:rPr lang="en-US" sz="1200" dirty="0" err="1" smtClean="0"/>
              <a:t>într</a:t>
            </a:r>
            <a:r>
              <a:rPr lang="en-US" sz="1200" dirty="0" smtClean="0"/>
              <a:t>-o </a:t>
            </a:r>
            <a:r>
              <a:rPr lang="en-US" sz="1200" dirty="0" err="1" smtClean="0"/>
              <a:t>situație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care </a:t>
            </a:r>
            <a:r>
              <a:rPr lang="en-US" sz="1200" dirty="0" err="1" smtClean="0"/>
              <a:t>ar</a:t>
            </a:r>
            <a:r>
              <a:rPr lang="en-US" sz="1200" dirty="0" smtClean="0"/>
              <a:t> </a:t>
            </a:r>
            <a:r>
              <a:rPr lang="en-US" sz="1200" dirty="0" err="1" smtClean="0"/>
              <a:t>putea</a:t>
            </a:r>
            <a:r>
              <a:rPr lang="en-US" sz="1200" dirty="0" smtClean="0"/>
              <a:t> </a:t>
            </a:r>
            <a:r>
              <a:rPr lang="en-US" sz="1200" dirty="0" err="1" smtClean="0"/>
              <a:t>fi</a:t>
            </a:r>
            <a:r>
              <a:rPr lang="en-US" sz="1200" dirty="0" smtClean="0"/>
              <a:t> </a:t>
            </a:r>
            <a:r>
              <a:rPr lang="en-US" sz="1200" dirty="0" err="1" smtClean="0"/>
              <a:t>umiliți</a:t>
            </a:r>
            <a:r>
              <a:rPr lang="en-US" sz="1200" dirty="0" smtClean="0"/>
              <a:t> la </a:t>
            </a:r>
            <a:r>
              <a:rPr lang="en-US" sz="1200" dirty="0" err="1" smtClean="0"/>
              <a:t>serviciu</a:t>
            </a:r>
            <a:r>
              <a:rPr lang="en-US" sz="1200" dirty="0" smtClean="0"/>
              <a:t>, </a:t>
            </a:r>
            <a:r>
              <a:rPr lang="en-US" sz="1200" dirty="0" err="1" smtClean="0"/>
              <a:t>semn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</a:t>
            </a:r>
            <a:r>
              <a:rPr lang="en-US" sz="1200" dirty="0" err="1" smtClean="0"/>
              <a:t>violența</a:t>
            </a:r>
            <a:r>
              <a:rPr lang="en-US" sz="1200" dirty="0" smtClean="0"/>
              <a:t> </a:t>
            </a:r>
            <a:r>
              <a:rPr lang="en-US" sz="1200" dirty="0" err="1" smtClean="0"/>
              <a:t>psihică</a:t>
            </a:r>
            <a:r>
              <a:rPr lang="en-US" sz="1200" dirty="0" smtClean="0"/>
              <a:t> la </a:t>
            </a:r>
            <a:r>
              <a:rPr lang="en-US" sz="1200" dirty="0" err="1" smtClean="0"/>
              <a:t>locul</a:t>
            </a:r>
            <a:r>
              <a:rPr lang="en-US" sz="1200" dirty="0" smtClean="0"/>
              <a:t> de </a:t>
            </a:r>
            <a:r>
              <a:rPr lang="en-US" sz="1200" dirty="0" err="1" smtClean="0"/>
              <a:t>muncă</a:t>
            </a:r>
            <a:r>
              <a:rPr lang="en-US" sz="1200" dirty="0" smtClean="0"/>
              <a:t> </a:t>
            </a:r>
            <a:r>
              <a:rPr lang="en-US" sz="1200" dirty="0" err="1" smtClean="0"/>
              <a:t>este</a:t>
            </a:r>
            <a:r>
              <a:rPr lang="en-US" sz="1200" dirty="0" smtClean="0"/>
              <a:t> la </a:t>
            </a:r>
            <a:r>
              <a:rPr lang="en-US" sz="1200" dirty="0" err="1" smtClean="0"/>
              <a:t>fel</a:t>
            </a:r>
            <a:r>
              <a:rPr lang="en-US" sz="1200" dirty="0" smtClean="0"/>
              <a:t> de </a:t>
            </a:r>
            <a:r>
              <a:rPr lang="en-US" sz="1200" dirty="0" err="1" smtClean="0"/>
              <a:t>nocivă</a:t>
            </a:r>
            <a:r>
              <a:rPr lang="en-US" sz="1200" dirty="0" smtClean="0"/>
              <a:t> </a:t>
            </a:r>
            <a:r>
              <a:rPr lang="en-US" sz="1200" dirty="0" err="1" smtClean="0"/>
              <a:t>atunci</a:t>
            </a:r>
            <a:r>
              <a:rPr lang="en-US" sz="1200" dirty="0" smtClean="0"/>
              <a:t> </a:t>
            </a:r>
            <a:r>
              <a:rPr lang="en-US" sz="1200" dirty="0" err="1" smtClean="0"/>
              <a:t>când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angajații</a:t>
            </a:r>
            <a:r>
              <a:rPr lang="en-US" sz="1200" dirty="0" smtClean="0"/>
              <a:t> nu </a:t>
            </a:r>
            <a:r>
              <a:rPr lang="en-US" sz="1200" dirty="0" err="1" smtClean="0"/>
              <a:t>sunt</a:t>
            </a:r>
            <a:r>
              <a:rPr lang="en-US" sz="1200" dirty="0" smtClean="0"/>
              <a:t> direct </a:t>
            </a:r>
            <a:r>
              <a:rPr lang="en-US" sz="1200" dirty="0" err="1" smtClean="0"/>
              <a:t>implicați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conflict.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228600"/>
            <a:ext cx="56972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RO" sz="2400" b="1" dirty="0" smtClean="0"/>
              <a:t>DESCRIEREA SOCIO-DEMOGRAFICĂ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762000"/>
            <a:ext cx="8229600" cy="2274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Majoritatea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respondenților</a:t>
            </a:r>
            <a:r>
              <a:rPr lang="en-US" sz="1200" dirty="0" smtClean="0"/>
              <a:t> (61%) </a:t>
            </a:r>
            <a:r>
              <a:rPr lang="en-US" sz="1200" dirty="0" err="1" smtClean="0"/>
              <a:t>lucrează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companii</a:t>
            </a:r>
            <a:r>
              <a:rPr lang="en-US" sz="1200" dirty="0" smtClean="0"/>
              <a:t> private, fie </a:t>
            </a:r>
            <a:r>
              <a:rPr lang="en-US" sz="1200" dirty="0" err="1" smtClean="0"/>
              <a:t>ele</a:t>
            </a:r>
            <a:r>
              <a:rPr lang="en-US" sz="1200" dirty="0" smtClean="0"/>
              <a:t> cu capital local </a:t>
            </a:r>
            <a:r>
              <a:rPr lang="en-US" sz="1200" dirty="0" err="1" smtClean="0"/>
              <a:t>sau</a:t>
            </a:r>
            <a:r>
              <a:rPr lang="en-US" sz="1200" dirty="0" smtClean="0"/>
              <a:t> </a:t>
            </a:r>
            <a:r>
              <a:rPr lang="en-US" sz="1200" dirty="0" err="1" smtClean="0"/>
              <a:t>deținute</a:t>
            </a:r>
            <a:r>
              <a:rPr lang="en-US" sz="1200" dirty="0" smtClean="0"/>
              <a:t> de </a:t>
            </a:r>
            <a:r>
              <a:rPr lang="en-US" sz="1200" dirty="0" err="1" smtClean="0"/>
              <a:t>acționari</a:t>
            </a:r>
            <a:r>
              <a:rPr lang="en-US" sz="1200" dirty="0" smtClean="0"/>
              <a:t> </a:t>
            </a:r>
            <a:r>
              <a:rPr lang="en-US" sz="1200" dirty="0" err="1" smtClean="0"/>
              <a:t>străini</a:t>
            </a:r>
            <a:r>
              <a:rPr lang="en-US" sz="1200" dirty="0" smtClean="0"/>
              <a:t>, </a:t>
            </a:r>
            <a:r>
              <a:rPr lang="en-US" sz="1200" dirty="0" err="1" smtClean="0"/>
              <a:t>iar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</a:t>
            </a:r>
            <a:r>
              <a:rPr lang="en-US" sz="1200" dirty="0" err="1" smtClean="0"/>
              <a:t>puțin</a:t>
            </a:r>
            <a:r>
              <a:rPr lang="en-US" sz="1200" dirty="0" smtClean="0"/>
              <a:t> de o </a:t>
            </a:r>
            <a:r>
              <a:rPr lang="en-US" sz="1200" dirty="0" err="1" smtClean="0"/>
              <a:t>treime</a:t>
            </a:r>
            <a:r>
              <a:rPr lang="en-US" sz="1200" dirty="0" smtClean="0"/>
              <a:t> </a:t>
            </a:r>
            <a:r>
              <a:rPr lang="en-US" sz="1200" dirty="0" err="1" smtClean="0"/>
              <a:t>lucrează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instituții</a:t>
            </a:r>
            <a:r>
              <a:rPr lang="en-US" sz="1200" dirty="0" smtClean="0"/>
              <a:t> de stat. 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ceea</a:t>
            </a:r>
            <a:r>
              <a:rPr lang="en-US" sz="1200" dirty="0" smtClean="0"/>
              <a:t> </a:t>
            </a:r>
            <a:r>
              <a:rPr lang="en-US" sz="1200" dirty="0" err="1" smtClean="0"/>
              <a:t>ce</a:t>
            </a:r>
            <a:r>
              <a:rPr lang="en-US" sz="1200" dirty="0" smtClean="0"/>
              <a:t> </a:t>
            </a:r>
            <a:r>
              <a:rPr lang="en-US" sz="1200" dirty="0" err="1" smtClean="0"/>
              <a:t>privește</a:t>
            </a:r>
            <a:r>
              <a:rPr lang="en-US" sz="1200" dirty="0" smtClean="0"/>
              <a:t> </a:t>
            </a:r>
            <a:r>
              <a:rPr lang="en-US" sz="1200" dirty="0" err="1" smtClean="0"/>
              <a:t>dimensiunea</a:t>
            </a:r>
            <a:r>
              <a:rPr lang="en-US" sz="1200" dirty="0" smtClean="0"/>
              <a:t> </a:t>
            </a:r>
            <a:r>
              <a:rPr lang="en-US" sz="1200" dirty="0" err="1" smtClean="0"/>
              <a:t>companiei</a:t>
            </a:r>
            <a:r>
              <a:rPr lang="en-US" sz="1200" dirty="0" smtClean="0"/>
              <a:t> </a:t>
            </a:r>
            <a:r>
              <a:rPr lang="en-US" sz="1200" dirty="0" err="1" smtClean="0"/>
              <a:t>pentru</a:t>
            </a:r>
            <a:r>
              <a:rPr lang="en-US" sz="1200" dirty="0" smtClean="0"/>
              <a:t> care </a:t>
            </a:r>
            <a:r>
              <a:rPr lang="en-US" sz="1200" dirty="0" err="1" smtClean="0"/>
              <a:t>lucrează</a:t>
            </a:r>
            <a:r>
              <a:rPr lang="en-US" sz="1200" dirty="0" smtClean="0"/>
              <a:t>, </a:t>
            </a:r>
            <a:r>
              <a:rPr lang="en-US" sz="1200" dirty="0" err="1" smtClean="0"/>
              <a:t>este</a:t>
            </a:r>
            <a:r>
              <a:rPr lang="en-US" sz="1200" dirty="0" smtClean="0"/>
              <a:t> de </a:t>
            </a:r>
            <a:r>
              <a:rPr lang="en-US" sz="1200" dirty="0" err="1" smtClean="0"/>
              <a:t>remarcat</a:t>
            </a:r>
            <a:r>
              <a:rPr lang="en-US" sz="1200" dirty="0" smtClean="0"/>
              <a:t> </a:t>
            </a:r>
            <a:r>
              <a:rPr lang="en-US" sz="1200" dirty="0" err="1" smtClean="0"/>
              <a:t>faptul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</a:t>
            </a:r>
            <a:r>
              <a:rPr lang="en-US" sz="1200" dirty="0" err="1" smtClean="0"/>
              <a:t>majoritatea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respondenților</a:t>
            </a:r>
            <a:r>
              <a:rPr lang="en-US" sz="1200" dirty="0" smtClean="0"/>
              <a:t> </a:t>
            </a:r>
            <a:r>
              <a:rPr lang="en-US" sz="1200" dirty="0" err="1" smtClean="0"/>
              <a:t>lucrează</a:t>
            </a:r>
            <a:r>
              <a:rPr lang="en-US" sz="1200" dirty="0" smtClean="0"/>
              <a:t> </a:t>
            </a:r>
            <a:r>
              <a:rPr lang="en-US" sz="1200" dirty="0" err="1" smtClean="0"/>
              <a:t>pentru</a:t>
            </a:r>
            <a:r>
              <a:rPr lang="en-US" sz="1200" dirty="0" smtClean="0"/>
              <a:t> </a:t>
            </a:r>
            <a:r>
              <a:rPr lang="en-US" sz="1200" dirty="0" err="1" smtClean="0"/>
              <a:t>companii</a:t>
            </a:r>
            <a:r>
              <a:rPr lang="en-US" sz="1200" dirty="0" smtClean="0"/>
              <a:t> </a:t>
            </a:r>
            <a:r>
              <a:rPr lang="en-US" sz="1200" dirty="0" err="1" smtClean="0"/>
              <a:t>medii</a:t>
            </a:r>
            <a:r>
              <a:rPr lang="en-US" sz="1200" dirty="0" smtClean="0"/>
              <a:t> </a:t>
            </a:r>
            <a:r>
              <a:rPr lang="en-US" sz="1200" dirty="0" err="1" smtClean="0"/>
              <a:t>sau</a:t>
            </a:r>
            <a:r>
              <a:rPr lang="en-US" sz="1200" dirty="0" smtClean="0"/>
              <a:t> </a:t>
            </a:r>
            <a:r>
              <a:rPr lang="en-US" sz="1200" dirty="0" err="1" smtClean="0"/>
              <a:t>mari</a:t>
            </a:r>
            <a:r>
              <a:rPr lang="en-US" sz="1200" dirty="0" smtClean="0"/>
              <a:t>, cu </a:t>
            </a:r>
            <a:r>
              <a:rPr lang="en-US" sz="1200" dirty="0" err="1" smtClean="0"/>
              <a:t>peste</a:t>
            </a:r>
            <a:r>
              <a:rPr lang="en-US" sz="1200" dirty="0" smtClean="0"/>
              <a:t> 50 de </a:t>
            </a:r>
            <a:r>
              <a:rPr lang="en-US" sz="1200" dirty="0" err="1" smtClean="0"/>
              <a:t>salariați</a:t>
            </a:r>
            <a:r>
              <a:rPr lang="en-US" sz="1200" dirty="0" smtClean="0"/>
              <a:t>, </a:t>
            </a:r>
            <a:r>
              <a:rPr lang="en-US" sz="1200" dirty="0" err="1" smtClean="0"/>
              <a:t>mai</a:t>
            </a:r>
            <a:r>
              <a:rPr lang="en-US" sz="1200" dirty="0" smtClean="0"/>
              <a:t> </a:t>
            </a:r>
            <a:r>
              <a:rPr lang="en-US" sz="1200" dirty="0" err="1" smtClean="0"/>
              <a:t>arată</a:t>
            </a:r>
            <a:r>
              <a:rPr lang="en-US" sz="1200" dirty="0" smtClean="0"/>
              <a:t> </a:t>
            </a:r>
            <a:r>
              <a:rPr lang="en-US" sz="1200" dirty="0" err="1" smtClean="0"/>
              <a:t>rezultatele</a:t>
            </a:r>
            <a:r>
              <a:rPr lang="en-US" sz="1200" dirty="0" smtClean="0"/>
              <a:t> </a:t>
            </a:r>
            <a:r>
              <a:rPr lang="en-US" sz="1200" dirty="0" err="1" smtClean="0"/>
              <a:t>sondajului</a:t>
            </a:r>
            <a:r>
              <a:rPr lang="en-US" sz="1200" dirty="0" smtClean="0"/>
              <a:t>. </a:t>
            </a:r>
            <a:endParaRPr lang="ro-RO" sz="12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ro-RO" sz="12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Cea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mare parte a </a:t>
            </a:r>
            <a:r>
              <a:rPr lang="en-US" sz="1200" dirty="0" err="1" smtClean="0"/>
              <a:t>respondenților</a:t>
            </a:r>
            <a:r>
              <a:rPr lang="en-US" sz="1200" dirty="0" smtClean="0"/>
              <a:t> (65%) au </a:t>
            </a:r>
            <a:r>
              <a:rPr lang="en-US" sz="1200" dirty="0" err="1" smtClean="0"/>
              <a:t>vârste</a:t>
            </a:r>
            <a:r>
              <a:rPr lang="en-US" sz="1200" dirty="0" smtClean="0"/>
              <a:t> </a:t>
            </a:r>
            <a:r>
              <a:rPr lang="en-US" sz="1200" dirty="0" err="1" smtClean="0"/>
              <a:t>cuprinse</a:t>
            </a:r>
            <a:r>
              <a:rPr lang="en-US" sz="1200" dirty="0" smtClean="0"/>
              <a:t> </a:t>
            </a:r>
            <a:r>
              <a:rPr lang="en-US" sz="1200" dirty="0" err="1" smtClean="0"/>
              <a:t>între</a:t>
            </a:r>
            <a:r>
              <a:rPr lang="en-US" sz="1200" dirty="0" smtClean="0"/>
              <a:t> 30 </a:t>
            </a:r>
            <a:r>
              <a:rPr lang="en-US" sz="1200" dirty="0" err="1" smtClean="0"/>
              <a:t>și</a:t>
            </a:r>
            <a:r>
              <a:rPr lang="en-US" sz="1200" dirty="0" smtClean="0"/>
              <a:t> 50 de </a:t>
            </a:r>
            <a:r>
              <a:rPr lang="en-US" sz="1200" dirty="0" err="1" smtClean="0"/>
              <a:t>ani</a:t>
            </a:r>
            <a:r>
              <a:rPr lang="en-US" sz="1200" dirty="0" smtClean="0"/>
              <a:t>,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timp</a:t>
            </a:r>
            <a:r>
              <a:rPr lang="en-US" sz="1200" dirty="0" smtClean="0"/>
              <a:t> </a:t>
            </a:r>
            <a:r>
              <a:rPr lang="en-US" sz="1200" dirty="0" err="1" smtClean="0"/>
              <a:t>ce</a:t>
            </a:r>
            <a:r>
              <a:rPr lang="en-US" sz="1200" dirty="0" smtClean="0"/>
              <a:t> 22%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</a:t>
            </a:r>
            <a:r>
              <a:rPr lang="en-US" sz="1200" dirty="0" smtClean="0"/>
              <a:t> au </a:t>
            </a:r>
            <a:r>
              <a:rPr lang="en-US" sz="1200" dirty="0" err="1" smtClean="0"/>
              <a:t>mai</a:t>
            </a:r>
            <a:r>
              <a:rPr lang="en-US" sz="1200" dirty="0" smtClean="0"/>
              <a:t> </a:t>
            </a:r>
            <a:r>
              <a:rPr lang="en-US" sz="1200" dirty="0" err="1" smtClean="0"/>
              <a:t>puțin</a:t>
            </a:r>
            <a:r>
              <a:rPr lang="en-US" sz="1200" dirty="0" smtClean="0"/>
              <a:t> de 30 de </a:t>
            </a:r>
            <a:r>
              <a:rPr lang="en-US" sz="1200" dirty="0" err="1" smtClean="0"/>
              <a:t>ani</a:t>
            </a:r>
            <a:r>
              <a:rPr lang="en-US" sz="1200" dirty="0" smtClean="0"/>
              <a:t>. </a:t>
            </a:r>
            <a:r>
              <a:rPr lang="en-US" sz="1200" dirty="0" err="1" smtClean="0"/>
              <a:t>Peste</a:t>
            </a:r>
            <a:r>
              <a:rPr lang="en-US" sz="1200" dirty="0" smtClean="0"/>
              <a:t> </a:t>
            </a:r>
            <a:r>
              <a:rPr lang="en-US" sz="1200" dirty="0" err="1" smtClean="0"/>
              <a:t>două</a:t>
            </a:r>
            <a:r>
              <a:rPr lang="en-US" sz="1200" dirty="0" smtClean="0"/>
              <a:t> </a:t>
            </a:r>
            <a:r>
              <a:rPr lang="en-US" sz="1200" dirty="0" err="1" smtClean="0"/>
              <a:t>treimi</a:t>
            </a:r>
            <a:r>
              <a:rPr lang="en-US" sz="1200" dirty="0" smtClean="0"/>
              <a:t>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respondenții</a:t>
            </a:r>
            <a:r>
              <a:rPr lang="en-US" sz="1200" dirty="0" smtClean="0"/>
              <a:t> de la </a:t>
            </a:r>
            <a:r>
              <a:rPr lang="en-US" sz="1200" dirty="0" err="1" smtClean="0"/>
              <a:t>chestionar</a:t>
            </a:r>
            <a:r>
              <a:rPr lang="en-US" sz="1200" dirty="0" smtClean="0"/>
              <a:t> (67%) au </a:t>
            </a:r>
            <a:r>
              <a:rPr lang="en-US" sz="1200" dirty="0" err="1" smtClean="0"/>
              <a:t>fost</a:t>
            </a:r>
            <a:r>
              <a:rPr lang="en-US" sz="1200" dirty="0" smtClean="0"/>
              <a:t> de sex </a:t>
            </a:r>
            <a:r>
              <a:rPr lang="en-US" sz="1200" dirty="0" err="1" smtClean="0"/>
              <a:t>feminin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381000" y="3429000"/>
          <a:ext cx="3886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3048794" y="4876006"/>
            <a:ext cx="30480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143000" y="3200400"/>
            <a:ext cx="2698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dirty="0" err="1" smtClean="0"/>
              <a:t>În</a:t>
            </a:r>
            <a:r>
              <a:rPr lang="fr-FR" sz="1400" b="1" dirty="0" smtClean="0"/>
              <a:t> ce tip de </a:t>
            </a:r>
            <a:r>
              <a:rPr lang="fr-FR" sz="1400" b="1" dirty="0" err="1" smtClean="0"/>
              <a:t>companie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lucra</a:t>
            </a:r>
            <a:r>
              <a:rPr lang="fr-FR" sz="1400" b="1" dirty="0" smtClean="0"/>
              <a:t>ți?</a:t>
            </a:r>
            <a:endParaRPr lang="ro-RO" sz="1400" b="1" dirty="0"/>
          </a:p>
        </p:txBody>
      </p:sp>
      <p:graphicFrame>
        <p:nvGraphicFramePr>
          <p:cNvPr id="14" name="Chart 13"/>
          <p:cNvGraphicFramePr/>
          <p:nvPr/>
        </p:nvGraphicFramePr>
        <p:xfrm>
          <a:off x="4648200" y="3352800"/>
          <a:ext cx="4267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>
                <a:solidFill>
                  <a:schemeClr val="tx1"/>
                </a:solidFill>
              </a:rPr>
              <a:pPr algn="ctr" eaLnBrk="1" latinLnBrk="0" hangingPunct="1"/>
              <a:t>14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228600"/>
            <a:ext cx="46650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RO" sz="2400" b="1" dirty="0" smtClean="0"/>
              <a:t>CONCLUZII ȘI RECOMANDĂRI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762000"/>
            <a:ext cx="81534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Concluzii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Violența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psihică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locul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muncă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este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un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fenomen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care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angajații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români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sunt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conștienți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90%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dintre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respondenții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chestionar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spun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există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violență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psihică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actualul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angajator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mare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influență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asupra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percepției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angajaților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față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violența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psihică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la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locul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muncă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o are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atitudinea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șefilor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față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subalterni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Criza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luat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nepregătite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angajații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din management, care nu au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știut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cum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gestioneze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schimbarea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mediului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lucru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în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percepția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angajaților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Cu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cuvinte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managerii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avut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așteptări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mari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la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subalterni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fără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</a:t>
            </a:r>
            <a:r>
              <a:rPr kumimoji="0" lang="ro-RO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ofere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recompense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suplimentare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fără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îi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motiveze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asigure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aceștia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resursele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necesare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pentru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a-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și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duce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misiunea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la bun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sfârșit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Lipsa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energie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somnolența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din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contră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insomnia,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sunt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cele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frecvente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efecte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ale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violenței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psihice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asupra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stării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angajaților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locul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muncă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din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zece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respondenți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avut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un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atac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panică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atunci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când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șeful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l-a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certat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în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fața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colegilor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iar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un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sfert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dintre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angajații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care s-au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confruntat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cu o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astfel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situație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manifestat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stări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anxietate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191919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o-RO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Recomand</a:t>
            </a:r>
            <a:r>
              <a:rPr lang="ro-RO" sz="14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ri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Angajatorii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trebuie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acorde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o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atenție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sporită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asupra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fenomenului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violenței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psihice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la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locul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muncă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angajații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continue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facă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performanță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în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parametrii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ceruți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Sănătatea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angajaților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este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pusă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în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pericol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doar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prin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prisma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factorilor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violență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psihică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efect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direct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asupra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și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asupra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colegilor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birou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O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mustrare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unui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coleg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echipă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în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fața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celorlalți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angajați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poate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avea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ca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efect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demotivarea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și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scăderea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performanței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întregii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echipe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Companiile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trebuie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evite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cât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posibil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frecvența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acestor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incidente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care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adesea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sunt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oferite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drept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lecții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pentru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restul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colegilor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În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realitate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astfel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comportamente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fac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decât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crească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tensiunea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și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scadă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productivitatea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angajaților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990600" y="2697733"/>
            <a:ext cx="6934200" cy="49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ro-RO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VĂ MULȚUMESC!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4" descr="Stop violenței psihice la locul de muncă">
            <a:hlinkClick r:id="rId2" tooltip="Stop violenței psihice la locul de muncă!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04800"/>
            <a:ext cx="2090056" cy="1828800"/>
          </a:xfrm>
          <a:prstGeom prst="rect">
            <a:avLst/>
          </a:prstGeom>
          <a:noFill/>
        </p:spPr>
      </p:pic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239000" cy="4419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 err="1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Sumar</a:t>
            </a: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1371600"/>
            <a:ext cx="6172200" cy="342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PREMISE</a:t>
            </a: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METODOLOGIE</a:t>
            </a:r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300000"/>
              </a:lnSpc>
            </a:pP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EXISTĂ VIOLENȚĂ PSIHICĂ LA LOCUL DE MUNCĂ?</a:t>
            </a: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DATE SOCIO-DEMOGRAFICE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794" y="3123406"/>
            <a:ext cx="3810000" cy="1588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1295400" y="1828800"/>
            <a:ext cx="457200" cy="228600"/>
          </a:xfrm>
          <a:prstGeom prst="rightArrow">
            <a:avLst/>
          </a:prstGeom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4" descr="Stop violenței psihice la locul de muncă">
            <a:hlinkClick r:id="rId2" tooltip="Stop violenței psihice la locul de muncă!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04800"/>
            <a:ext cx="2090056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229600" cy="6397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</a:rPr>
              <a:t>PREMISE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8195" name="Title 1"/>
          <p:cNvSpPr txBox="1">
            <a:spLocks/>
          </p:cNvSpPr>
          <p:nvPr/>
        </p:nvSpPr>
        <p:spPr bwMode="auto">
          <a:xfrm>
            <a:off x="609600" y="2514600"/>
            <a:ext cx="7620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err="1" smtClean="0"/>
              <a:t>Criza</a:t>
            </a:r>
            <a:r>
              <a:rPr lang="en-US" dirty="0" smtClean="0"/>
              <a:t> a </a:t>
            </a:r>
            <a:r>
              <a:rPr lang="en-US" dirty="0" err="1" smtClean="0"/>
              <a:t>accentuat</a:t>
            </a:r>
            <a:r>
              <a:rPr lang="en-US" dirty="0" smtClean="0"/>
              <a:t> </a:t>
            </a:r>
            <a:r>
              <a:rPr lang="en-US" dirty="0" err="1" smtClean="0"/>
              <a:t>factorii</a:t>
            </a:r>
            <a:r>
              <a:rPr lang="en-US" dirty="0" smtClean="0"/>
              <a:t> de </a:t>
            </a:r>
            <a:r>
              <a:rPr lang="en-US" dirty="0" err="1" smtClean="0"/>
              <a:t>violență</a:t>
            </a:r>
            <a:r>
              <a:rPr lang="en-US" dirty="0" smtClean="0"/>
              <a:t> </a:t>
            </a:r>
            <a:r>
              <a:rPr lang="en-US" dirty="0" err="1" smtClean="0"/>
              <a:t>psihică</a:t>
            </a:r>
            <a:r>
              <a:rPr lang="en-US" dirty="0" smtClean="0"/>
              <a:t> la </a:t>
            </a:r>
            <a:r>
              <a:rPr lang="en-US" dirty="0" err="1" smtClean="0"/>
              <a:t>locul</a:t>
            </a:r>
            <a:r>
              <a:rPr lang="en-US" dirty="0" smtClean="0"/>
              <a:t> de </a:t>
            </a:r>
            <a:r>
              <a:rPr lang="en-US" dirty="0" err="1" smtClean="0"/>
              <a:t>muncă</a:t>
            </a:r>
            <a:r>
              <a:rPr lang="en-US" dirty="0" smtClean="0"/>
              <a:t>, </a:t>
            </a:r>
            <a:r>
              <a:rPr lang="en-US" dirty="0" err="1" smtClean="0"/>
              <a:t>astfel</a:t>
            </a:r>
            <a:r>
              <a:rPr lang="en-US" dirty="0" smtClean="0"/>
              <a:t> </a:t>
            </a:r>
            <a:r>
              <a:rPr lang="en-US" dirty="0" err="1" smtClean="0"/>
              <a:t>că</a:t>
            </a:r>
            <a:r>
              <a:rPr lang="en-US" dirty="0" smtClean="0"/>
              <a:t> tot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mulți</a:t>
            </a:r>
            <a:r>
              <a:rPr lang="en-US" dirty="0" smtClean="0"/>
              <a:t> </a:t>
            </a:r>
            <a:r>
              <a:rPr lang="en-US" dirty="0" err="1" smtClean="0"/>
              <a:t>angajați</a:t>
            </a:r>
            <a:r>
              <a:rPr lang="en-US" dirty="0" smtClean="0"/>
              <a:t> </a:t>
            </a:r>
            <a:r>
              <a:rPr lang="en-US" dirty="0" err="1" smtClean="0"/>
              <a:t>resimt</a:t>
            </a:r>
            <a:r>
              <a:rPr lang="en-US" dirty="0" smtClean="0"/>
              <a:t> </a:t>
            </a:r>
            <a:r>
              <a:rPr lang="en-US" dirty="0" err="1" smtClean="0"/>
              <a:t>influența</a:t>
            </a:r>
            <a:r>
              <a:rPr lang="en-US" dirty="0" smtClean="0"/>
              <a:t> </a:t>
            </a:r>
            <a:r>
              <a:rPr lang="en-US" dirty="0" err="1" smtClean="0"/>
              <a:t>negativă</a:t>
            </a:r>
            <a:r>
              <a:rPr lang="en-US" dirty="0" smtClean="0"/>
              <a:t> a </a:t>
            </a:r>
            <a:r>
              <a:rPr lang="en-US" dirty="0" err="1" smtClean="0"/>
              <a:t>comportamentelor</a:t>
            </a:r>
            <a:r>
              <a:rPr lang="en-US" dirty="0" smtClean="0"/>
              <a:t> </a:t>
            </a:r>
            <a:r>
              <a:rPr lang="en-US" dirty="0" err="1" smtClean="0"/>
              <a:t>celorlal</a:t>
            </a:r>
            <a:r>
              <a:rPr lang="ro-RO" dirty="0" smtClean="0"/>
              <a:t>ț</a:t>
            </a:r>
            <a:r>
              <a:rPr lang="en-US" dirty="0" err="1" smtClean="0"/>
              <a:t>i</a:t>
            </a:r>
            <a:r>
              <a:rPr lang="en-US" dirty="0" smtClean="0"/>
              <a:t> (</a:t>
            </a:r>
            <a:r>
              <a:rPr lang="en-US" dirty="0" err="1" smtClean="0"/>
              <a:t>șefi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colegi</a:t>
            </a:r>
            <a:r>
              <a:rPr lang="en-US" dirty="0" smtClean="0"/>
              <a:t>)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activitatea</a:t>
            </a:r>
            <a:r>
              <a:rPr lang="en-US" dirty="0" smtClean="0"/>
              <a:t> de </a:t>
            </a:r>
            <a:r>
              <a:rPr lang="en-US" dirty="0" err="1" smtClean="0"/>
              <a:t>zi</a:t>
            </a:r>
            <a:r>
              <a:rPr lang="en-US" dirty="0" smtClean="0"/>
              <a:t> cu </a:t>
            </a:r>
            <a:r>
              <a:rPr lang="en-US" dirty="0" err="1" smtClean="0"/>
              <a:t>zi</a:t>
            </a:r>
            <a:r>
              <a:rPr lang="en-US" dirty="0" smtClean="0"/>
              <a:t>.</a:t>
            </a:r>
            <a:endParaRPr lang="en-US" sz="1600" dirty="0" smtClean="0"/>
          </a:p>
          <a:p>
            <a:pPr algn="just">
              <a:lnSpc>
                <a:spcPct val="150000"/>
              </a:lnSpc>
            </a:pPr>
            <a:endParaRPr lang="en-US" sz="16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err="1" smtClean="0"/>
              <a:t>Violen</a:t>
            </a:r>
            <a:r>
              <a:rPr lang="ro-RO" dirty="0" smtClean="0"/>
              <a:t>ț</a:t>
            </a:r>
            <a:r>
              <a:rPr lang="en-US" dirty="0" smtClean="0"/>
              <a:t>a </a:t>
            </a:r>
            <a:r>
              <a:rPr lang="en-US" dirty="0" err="1" smtClean="0"/>
              <a:t>psihică</a:t>
            </a:r>
            <a:r>
              <a:rPr lang="en-US" dirty="0" smtClean="0"/>
              <a:t> la </a:t>
            </a:r>
            <a:r>
              <a:rPr lang="en-US" dirty="0" err="1" smtClean="0"/>
              <a:t>locul</a:t>
            </a:r>
            <a:r>
              <a:rPr lang="en-US" dirty="0" smtClean="0"/>
              <a:t> de </a:t>
            </a:r>
            <a:r>
              <a:rPr lang="en-US" dirty="0" err="1" smtClean="0"/>
              <a:t>muncă</a:t>
            </a:r>
            <a:r>
              <a:rPr lang="en-US" dirty="0" smtClean="0"/>
              <a:t> are </a:t>
            </a:r>
            <a:r>
              <a:rPr lang="en-US" dirty="0" err="1" smtClean="0"/>
              <a:t>drept</a:t>
            </a:r>
            <a:r>
              <a:rPr lang="en-US" dirty="0" smtClean="0"/>
              <a:t> </a:t>
            </a:r>
            <a:r>
              <a:rPr lang="en-US" dirty="0" err="1" smtClean="0"/>
              <a:t>consecință</a:t>
            </a:r>
            <a:r>
              <a:rPr lang="en-US" dirty="0" smtClean="0"/>
              <a:t> </a:t>
            </a:r>
            <a:r>
              <a:rPr lang="en-US" dirty="0" err="1" smtClean="0"/>
              <a:t>scăderea</a:t>
            </a:r>
            <a:r>
              <a:rPr lang="en-US" dirty="0" smtClean="0"/>
              <a:t> </a:t>
            </a:r>
            <a:r>
              <a:rPr lang="en-US" dirty="0" err="1" smtClean="0"/>
              <a:t>productivită</a:t>
            </a:r>
            <a:r>
              <a:rPr lang="ro-RO" dirty="0" smtClean="0"/>
              <a:t>ț</a:t>
            </a:r>
            <a:r>
              <a:rPr lang="en-US" dirty="0" smtClean="0"/>
              <a:t>ii </a:t>
            </a:r>
            <a:r>
              <a:rPr lang="en-US" dirty="0" err="1" smtClean="0"/>
              <a:t>angaja</a:t>
            </a:r>
            <a:r>
              <a:rPr lang="ro-RO" dirty="0" smtClean="0"/>
              <a:t>ț</a:t>
            </a:r>
            <a:r>
              <a:rPr lang="en-US" dirty="0" err="1" smtClean="0"/>
              <a:t>ilor</a:t>
            </a:r>
            <a:r>
              <a:rPr lang="en-US" dirty="0" smtClean="0"/>
              <a:t>, ca </a:t>
            </a:r>
            <a:r>
              <a:rPr lang="en-US" dirty="0" err="1" smtClean="0"/>
              <a:t>urmare</a:t>
            </a:r>
            <a:r>
              <a:rPr lang="en-US" dirty="0" smtClean="0"/>
              <a:t> a </a:t>
            </a:r>
            <a:r>
              <a:rPr lang="en-US" dirty="0" err="1" smtClean="0"/>
              <a:t>efectelor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care </a:t>
            </a:r>
            <a:r>
              <a:rPr lang="en-US" dirty="0" err="1" smtClean="0"/>
              <a:t>factorii</a:t>
            </a:r>
            <a:r>
              <a:rPr lang="en-US" dirty="0" smtClean="0"/>
              <a:t> </a:t>
            </a:r>
            <a:r>
              <a:rPr lang="en-US" dirty="0" err="1" smtClean="0"/>
              <a:t>acestui</a:t>
            </a:r>
            <a:r>
              <a:rPr lang="en-US" dirty="0" smtClean="0"/>
              <a:t> </a:t>
            </a:r>
            <a:r>
              <a:rPr lang="en-US" dirty="0" err="1" smtClean="0"/>
              <a:t>fenomen</a:t>
            </a:r>
            <a:r>
              <a:rPr lang="en-US" dirty="0" smtClean="0"/>
              <a:t> </a:t>
            </a:r>
            <a:r>
              <a:rPr lang="en-US" dirty="0" err="1" smtClean="0"/>
              <a:t>îi</a:t>
            </a:r>
            <a:r>
              <a:rPr lang="en-US" dirty="0" smtClean="0"/>
              <a:t> are </a:t>
            </a:r>
            <a:r>
              <a:rPr lang="en-US" dirty="0" err="1" smtClean="0"/>
              <a:t>asupra</a:t>
            </a:r>
            <a:r>
              <a:rPr lang="en-US" dirty="0" smtClean="0"/>
              <a:t> </a:t>
            </a:r>
            <a:r>
              <a:rPr lang="en-US" dirty="0" err="1" smtClean="0"/>
              <a:t>stării</a:t>
            </a:r>
            <a:r>
              <a:rPr lang="en-US" dirty="0" smtClean="0"/>
              <a:t> de </a:t>
            </a:r>
            <a:r>
              <a:rPr lang="en-US" dirty="0" err="1" smtClean="0"/>
              <a:t>sănătate</a:t>
            </a:r>
            <a:r>
              <a:rPr lang="en-US" dirty="0" smtClean="0"/>
              <a:t> a </a:t>
            </a:r>
            <a:r>
              <a:rPr lang="en-US" dirty="0" err="1" smtClean="0"/>
              <a:t>angajaților</a:t>
            </a:r>
            <a:r>
              <a:rPr lang="ro-RO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Stop violenței psihice la locul de muncă">
            <a:hlinkClick r:id="rId2" tooltip="Stop violenței psihice la locul de muncă!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1000"/>
            <a:ext cx="2090056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239000" cy="4419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dirty="0" err="1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Sumar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1676400"/>
            <a:ext cx="6172200" cy="297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PREMISE</a:t>
            </a: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METODOLOGIE</a:t>
            </a:r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EXISTĂ VIOLENȚĂ PSIHICĂ LA LOCUL DE MUNCĂ?</a:t>
            </a: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DATE SOCIO-DEMOGRAFICE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295400" y="2743200"/>
            <a:ext cx="457200" cy="228600"/>
          </a:xfrm>
          <a:prstGeom prst="rightArrow">
            <a:avLst/>
          </a:prstGeom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794" y="3275806"/>
            <a:ext cx="3810000" cy="1588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Stop violenței psihice la locul de muncă">
            <a:hlinkClick r:id="rId2" tooltip="Stop violenței psihice la locul de muncă!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1000"/>
            <a:ext cx="2090056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METODOLOGIE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143000"/>
            <a:ext cx="8229600" cy="518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50000"/>
              </a:lnSpc>
            </a:pPr>
            <a:r>
              <a:rPr lang="ro-RO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Culegerea datelor: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Anchet</a:t>
            </a:r>
            <a:r>
              <a:rPr lang="ro-RO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ă sociologică</a:t>
            </a:r>
            <a:endPara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50000"/>
              </a:lnSpc>
            </a:pP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Perioada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culegere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datelor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o-RO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ianuarie – iunie 2013</a:t>
            </a:r>
          </a:p>
          <a:p>
            <a:pPr>
              <a:lnSpc>
                <a:spcPct val="250000"/>
              </a:lnSpc>
            </a:pPr>
            <a:r>
              <a:rPr lang="ro-RO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Metoda de culegere a datelor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Online</a:t>
            </a:r>
            <a:endParaRPr lang="ro-RO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50000"/>
              </a:lnSpc>
            </a:pP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Instrument: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o-RO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hestionarul autoadministrat </a:t>
            </a: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50000"/>
              </a:lnSpc>
            </a:pPr>
            <a:r>
              <a:rPr lang="ro-RO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Durata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o-RO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</a:t>
            </a:r>
            <a:r>
              <a:rPr lang="ro-RO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250000"/>
              </a:lnSpc>
            </a:pPr>
            <a:r>
              <a:rPr lang="ro-RO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Volumul eșantionului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o-RO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180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chestionare</a:t>
            </a:r>
            <a:endParaRPr lang="ro-RO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50000"/>
              </a:lnSpc>
            </a:pPr>
            <a:r>
              <a:rPr lang="ro-RO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Marja de eroare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± 3%</a:t>
            </a:r>
            <a:endParaRPr lang="ro-RO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50000"/>
              </a:lnSpc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Stop violenței psihice la locul de muncă">
            <a:hlinkClick r:id="rId2" tooltip="Stop violenței psihice la locul de muncă!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1000"/>
            <a:ext cx="2090056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239000" cy="4419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dirty="0" err="1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Sumar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1600200"/>
            <a:ext cx="6172200" cy="297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PREMISE</a:t>
            </a: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METODOLOGIE</a:t>
            </a:r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EXISTĂ VIOLENȚĂ PSIHICĂ LA LOCUL DE MUNCĂ?</a:t>
            </a:r>
          </a:p>
          <a:p>
            <a:pPr>
              <a:lnSpc>
                <a:spcPct val="300000"/>
              </a:lnSpc>
            </a:pPr>
            <a:r>
              <a:rPr lang="ro-R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DATE SOCIO-DEMOGRAFICE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371600" y="3505200"/>
            <a:ext cx="457200" cy="228600"/>
          </a:xfrm>
          <a:prstGeom prst="rightArrow">
            <a:avLst/>
          </a:prstGeom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794" y="3123406"/>
            <a:ext cx="3810000" cy="1588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Stop violenței psihice la locul de muncă">
            <a:hlinkClick r:id="rId2" tooltip="Stop violenței psihice la locul de muncă!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1000"/>
            <a:ext cx="2090056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>
                <a:solidFill>
                  <a:schemeClr val="tx1"/>
                </a:solidFill>
              </a:rPr>
              <a:pPr algn="ctr" eaLnBrk="1" latinLnBrk="0" hangingPunct="1"/>
              <a:t>7</a:t>
            </a:fld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36576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533400"/>
            <a:ext cx="8458200" cy="2551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Majoritatea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respondenților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(90%)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consideră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există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violență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psihică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locul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muncă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iar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bine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trei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sferturi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dintre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aceștia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(76%)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cred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originea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violenței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psihice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locul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muncă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provine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la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șefi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către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subalterni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asemenea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unu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din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cinci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respondenți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consideră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această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violență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are ca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origine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conflictele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dintre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colegii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muncă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Peste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jumătate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dintre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respondenți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(54%)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resimt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violența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psihică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locul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muncă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într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-o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intensitate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mare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foarte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mare,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ceea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putea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avea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efecte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clare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în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scăderea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productivității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angajaților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din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companii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O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pondere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semnificativă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dintre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angajații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respondenți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chestionar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(29%) nu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știu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dacă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angajatorul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lor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în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regulamentul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intern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prevederi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care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interzic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violența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locul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muncă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în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timp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bine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două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treimi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dintre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aceștia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(37%) spun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există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astfel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prevederi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în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regulamentul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intern al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organizației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pentru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care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lucrează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11" name="Chart 10"/>
          <p:cNvGraphicFramePr/>
          <p:nvPr/>
        </p:nvGraphicFramePr>
        <p:xfrm>
          <a:off x="5181600" y="3352800"/>
          <a:ext cx="3657600" cy="3041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11"/>
          <p:cNvSpPr/>
          <p:nvPr/>
        </p:nvSpPr>
        <p:spPr>
          <a:xfrm>
            <a:off x="304800" y="152400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/>
              <a:t>Considerați că există violență psihică la locul de muncă?</a:t>
            </a:r>
            <a:endParaRPr lang="ro-RO" b="1" dirty="0"/>
          </a:p>
        </p:txBody>
      </p:sp>
      <p:graphicFrame>
        <p:nvGraphicFramePr>
          <p:cNvPr id="14" name="Chart 13"/>
          <p:cNvGraphicFramePr/>
          <p:nvPr/>
        </p:nvGraphicFramePr>
        <p:xfrm>
          <a:off x="228600" y="3429000"/>
          <a:ext cx="47244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3810794" y="4723606"/>
            <a:ext cx="27432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239000" cy="44196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o-RO" sz="2400" b="1" dirty="0" smtClean="0">
                <a:solidFill>
                  <a:schemeClr val="tx1"/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În ce măsură vă regăsiți în situațiile de mai jos?</a:t>
            </a:r>
            <a:endParaRPr lang="en-GB" sz="2400" b="1" dirty="0" smtClean="0">
              <a:solidFill>
                <a:schemeClr val="tx1"/>
              </a:solidFill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52400" y="1066800"/>
          <a:ext cx="4343400" cy="473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0" y="1143000"/>
            <a:ext cx="3962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Anii</a:t>
            </a:r>
            <a:r>
              <a:rPr lang="en-US" sz="1200" dirty="0" smtClean="0"/>
              <a:t> de </a:t>
            </a:r>
            <a:r>
              <a:rPr lang="en-US" sz="1200" dirty="0" err="1" smtClean="0"/>
              <a:t>criză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-au pus </a:t>
            </a:r>
            <a:r>
              <a:rPr lang="en-US" sz="1200" dirty="0" err="1" smtClean="0"/>
              <a:t>amprenta</a:t>
            </a:r>
            <a:r>
              <a:rPr lang="en-US" sz="1200" dirty="0" smtClean="0"/>
              <a:t> </a:t>
            </a:r>
            <a:r>
              <a:rPr lang="en-US" sz="1200" dirty="0" err="1" smtClean="0"/>
              <a:t>asupra</a:t>
            </a:r>
            <a:r>
              <a:rPr lang="en-US" sz="1200" dirty="0" smtClean="0"/>
              <a:t> </a:t>
            </a:r>
            <a:r>
              <a:rPr lang="en-US" sz="1200" dirty="0" err="1" smtClean="0"/>
              <a:t>activității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angajaților</a:t>
            </a:r>
            <a:r>
              <a:rPr lang="en-US" sz="1200" dirty="0" smtClean="0"/>
              <a:t> din </a:t>
            </a:r>
            <a:r>
              <a:rPr lang="en-US" sz="1200" dirty="0" err="1" smtClean="0"/>
              <a:t>companiile</a:t>
            </a:r>
            <a:r>
              <a:rPr lang="en-US" sz="1200" dirty="0" smtClean="0"/>
              <a:t> locale: </a:t>
            </a:r>
            <a:r>
              <a:rPr lang="en-US" sz="1200" dirty="0" err="1" smtClean="0"/>
              <a:t>concedierile</a:t>
            </a:r>
            <a:r>
              <a:rPr lang="en-US" sz="1200" dirty="0" smtClean="0"/>
              <a:t> din </a:t>
            </a:r>
            <a:r>
              <a:rPr lang="en-US" sz="1200" dirty="0" err="1" smtClean="0"/>
              <a:t>ultimii</a:t>
            </a:r>
            <a:r>
              <a:rPr lang="en-US" sz="1200" dirty="0" smtClean="0"/>
              <a:t> </a:t>
            </a:r>
            <a:r>
              <a:rPr lang="en-US" sz="1200" dirty="0" err="1" smtClean="0"/>
              <a:t>doi</a:t>
            </a:r>
            <a:r>
              <a:rPr lang="en-US" sz="1200" dirty="0" smtClean="0"/>
              <a:t> </a:t>
            </a:r>
            <a:r>
              <a:rPr lang="en-US" sz="1200" dirty="0" err="1" smtClean="0"/>
              <a:t>ani</a:t>
            </a:r>
            <a:r>
              <a:rPr lang="en-US" sz="1200" dirty="0" smtClean="0"/>
              <a:t> au pus </a:t>
            </a:r>
            <a:r>
              <a:rPr lang="en-US" sz="1200" dirty="0" err="1" smtClean="0"/>
              <a:t>pe</a:t>
            </a:r>
            <a:r>
              <a:rPr lang="en-US" sz="1200" dirty="0" smtClean="0"/>
              <a:t> </a:t>
            </a:r>
            <a:r>
              <a:rPr lang="en-US" sz="1200" dirty="0" err="1" smtClean="0"/>
              <a:t>umerii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angajaților</a:t>
            </a:r>
            <a:r>
              <a:rPr lang="en-US" sz="1200" dirty="0" smtClean="0"/>
              <a:t> </a:t>
            </a:r>
            <a:r>
              <a:rPr lang="en-US" sz="1200" dirty="0" err="1" smtClean="0"/>
              <a:t>rămași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companii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</a:t>
            </a:r>
            <a:r>
              <a:rPr lang="en-US" sz="1200" dirty="0" err="1" smtClean="0"/>
              <a:t>multe</a:t>
            </a:r>
            <a:r>
              <a:rPr lang="en-US" sz="1200" dirty="0" smtClean="0"/>
              <a:t> </a:t>
            </a:r>
            <a:r>
              <a:rPr lang="en-US" sz="1200" dirty="0" err="1" smtClean="0"/>
              <a:t>responsabilități</a:t>
            </a:r>
            <a:r>
              <a:rPr lang="en-US" sz="1200" dirty="0" smtClean="0"/>
              <a:t> (</a:t>
            </a:r>
            <a:r>
              <a:rPr lang="en-US" sz="1200" dirty="0" err="1" smtClean="0"/>
              <a:t>peste</a:t>
            </a:r>
            <a:r>
              <a:rPr lang="en-US" sz="1200" dirty="0" smtClean="0"/>
              <a:t> </a:t>
            </a:r>
            <a:r>
              <a:rPr lang="en-US" sz="1200" dirty="0" err="1" smtClean="0"/>
              <a:t>două</a:t>
            </a:r>
            <a:r>
              <a:rPr lang="en-US" sz="1200" dirty="0" smtClean="0"/>
              <a:t> </a:t>
            </a:r>
            <a:r>
              <a:rPr lang="en-US" sz="1200" dirty="0" err="1" smtClean="0"/>
              <a:t>treimi</a:t>
            </a:r>
            <a:r>
              <a:rPr lang="en-US" sz="1200" dirty="0" smtClean="0"/>
              <a:t>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</a:t>
            </a:r>
            <a:r>
              <a:rPr lang="en-US" sz="1200" dirty="0" smtClean="0"/>
              <a:t> spun </a:t>
            </a:r>
            <a:r>
              <a:rPr lang="en-US" sz="1200" dirty="0" err="1" smtClean="0"/>
              <a:t>că</a:t>
            </a:r>
            <a:r>
              <a:rPr lang="en-US" sz="1200" dirty="0" smtClean="0"/>
              <a:t> au un grad de </a:t>
            </a:r>
            <a:r>
              <a:rPr lang="en-US" sz="1200" dirty="0" err="1" smtClean="0"/>
              <a:t>încărcare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mare),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timp</a:t>
            </a:r>
            <a:r>
              <a:rPr lang="en-US" sz="1200" dirty="0" smtClean="0"/>
              <a:t> </a:t>
            </a:r>
            <a:r>
              <a:rPr lang="en-US" sz="1200" dirty="0" err="1" smtClean="0"/>
              <a:t>ce</a:t>
            </a:r>
            <a:r>
              <a:rPr lang="en-US" sz="1200" dirty="0" smtClean="0"/>
              <a:t> </a:t>
            </a:r>
            <a:r>
              <a:rPr lang="en-US" sz="1200" dirty="0" err="1" smtClean="0"/>
              <a:t>munca</a:t>
            </a:r>
            <a:r>
              <a:rPr lang="en-US" sz="1200" dirty="0" smtClean="0"/>
              <a:t> </a:t>
            </a:r>
            <a:r>
              <a:rPr lang="en-US" sz="1200" dirty="0" err="1" smtClean="0"/>
              <a:t>desfășurată</a:t>
            </a:r>
            <a:r>
              <a:rPr lang="en-US" sz="1200" dirty="0" smtClean="0"/>
              <a:t> de </a:t>
            </a:r>
            <a:r>
              <a:rPr lang="en-US" sz="1200" dirty="0" err="1" smtClean="0"/>
              <a:t>aceștia</a:t>
            </a:r>
            <a:r>
              <a:rPr lang="en-US" sz="1200" dirty="0" smtClean="0"/>
              <a:t> are un </a:t>
            </a:r>
            <a:r>
              <a:rPr lang="en-US" sz="1200" dirty="0" err="1" smtClean="0"/>
              <a:t>nivel</a:t>
            </a:r>
            <a:r>
              <a:rPr lang="en-US" sz="1200" dirty="0" smtClean="0"/>
              <a:t> </a:t>
            </a:r>
            <a:r>
              <a:rPr lang="en-US" sz="1200" dirty="0" err="1" smtClean="0"/>
              <a:t>ridicat</a:t>
            </a:r>
            <a:r>
              <a:rPr lang="en-US" sz="1200" dirty="0" smtClean="0"/>
              <a:t> de </a:t>
            </a:r>
            <a:r>
              <a:rPr lang="en-US" sz="1200" dirty="0" err="1" smtClean="0"/>
              <a:t>stres</a:t>
            </a:r>
            <a:r>
              <a:rPr lang="en-US" sz="1200" dirty="0" smtClean="0"/>
              <a:t> (</a:t>
            </a:r>
            <a:r>
              <a:rPr lang="en-US" sz="1200" dirty="0" err="1" smtClean="0"/>
              <a:t>medie</a:t>
            </a:r>
            <a:r>
              <a:rPr lang="en-US" sz="1200" dirty="0" smtClean="0"/>
              <a:t> 3,7 din 5). </a:t>
            </a:r>
          </a:p>
          <a:p>
            <a:pPr algn="just">
              <a:lnSpc>
                <a:spcPct val="150000"/>
              </a:lnSpc>
            </a:pPr>
            <a:endParaRPr lang="en-US" sz="12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Deciziile</a:t>
            </a:r>
            <a:r>
              <a:rPr lang="en-US" sz="1200" dirty="0" smtClean="0"/>
              <a:t> </a:t>
            </a:r>
            <a:r>
              <a:rPr lang="en-US" sz="1200" dirty="0" err="1" smtClean="0"/>
              <a:t>luate</a:t>
            </a:r>
            <a:r>
              <a:rPr lang="en-US" sz="1200" dirty="0" smtClean="0"/>
              <a:t> de management nu </a:t>
            </a:r>
            <a:r>
              <a:rPr lang="en-US" sz="1200" dirty="0" err="1" smtClean="0"/>
              <a:t>sunt</a:t>
            </a:r>
            <a:r>
              <a:rPr lang="en-US" sz="1200" dirty="0" smtClean="0"/>
              <a:t> considerate </a:t>
            </a:r>
            <a:r>
              <a:rPr lang="en-US" sz="1200" dirty="0" err="1" smtClean="0"/>
              <a:t>optime</a:t>
            </a:r>
            <a:r>
              <a:rPr lang="en-US" sz="1200" dirty="0" smtClean="0"/>
              <a:t> de </a:t>
            </a:r>
            <a:r>
              <a:rPr lang="en-US" sz="1200" dirty="0" err="1" smtClean="0"/>
              <a:t>către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</a:t>
            </a:r>
            <a:r>
              <a:rPr lang="en-US" sz="1200" dirty="0" smtClean="0"/>
              <a:t>, </a:t>
            </a:r>
            <a:r>
              <a:rPr lang="en-US" sz="1200" dirty="0" err="1" smtClean="0"/>
              <a:t>majoritatea</a:t>
            </a:r>
            <a:r>
              <a:rPr lang="en-US" sz="1200" dirty="0" smtClean="0"/>
              <a:t> </a:t>
            </a:r>
            <a:r>
              <a:rPr lang="en-US" sz="1200" dirty="0" err="1" smtClean="0"/>
              <a:t>susținând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 </a:t>
            </a:r>
            <a:r>
              <a:rPr lang="en-US" sz="1200" dirty="0" err="1" smtClean="0"/>
              <a:t>colegii</a:t>
            </a:r>
            <a:r>
              <a:rPr lang="en-US" sz="1200" dirty="0" smtClean="0"/>
              <a:t> </a:t>
            </a:r>
            <a:r>
              <a:rPr lang="en-US" sz="1200" dirty="0" err="1" smtClean="0"/>
              <a:t>lor</a:t>
            </a:r>
            <a:r>
              <a:rPr lang="en-US" sz="1200" dirty="0" smtClean="0"/>
              <a:t> de </a:t>
            </a:r>
            <a:r>
              <a:rPr lang="en-US" sz="1200" dirty="0" err="1" smtClean="0"/>
              <a:t>muncă</a:t>
            </a:r>
            <a:r>
              <a:rPr lang="en-US" sz="1200" dirty="0" smtClean="0"/>
              <a:t> </a:t>
            </a:r>
            <a:r>
              <a:rPr lang="en-US" sz="1200" dirty="0" err="1" smtClean="0"/>
              <a:t>sunt</a:t>
            </a:r>
            <a:r>
              <a:rPr lang="en-US" sz="1200" dirty="0" smtClean="0"/>
              <a:t> </a:t>
            </a:r>
            <a:r>
              <a:rPr lang="en-US" sz="1200" dirty="0" err="1" smtClean="0"/>
              <a:t>nemulțumiți</a:t>
            </a:r>
            <a:r>
              <a:rPr lang="en-US" sz="1200" dirty="0" smtClean="0"/>
              <a:t> de </a:t>
            </a:r>
            <a:r>
              <a:rPr lang="en-US" sz="1200" dirty="0" err="1" smtClean="0"/>
              <a:t>stilul</a:t>
            </a:r>
            <a:r>
              <a:rPr lang="en-US" sz="1200" dirty="0" smtClean="0"/>
              <a:t> de management al </a:t>
            </a:r>
            <a:r>
              <a:rPr lang="en-US" sz="1200" dirty="0" err="1" smtClean="0"/>
              <a:t>companiei</a:t>
            </a:r>
            <a:r>
              <a:rPr lang="en-US" sz="1200" dirty="0" smtClean="0"/>
              <a:t>. De </a:t>
            </a:r>
            <a:r>
              <a:rPr lang="en-US" sz="1200" dirty="0" err="1" smtClean="0"/>
              <a:t>altfel</a:t>
            </a:r>
            <a:r>
              <a:rPr lang="en-US" sz="1200" dirty="0" smtClean="0"/>
              <a:t>, </a:t>
            </a:r>
            <a:r>
              <a:rPr lang="en-US" sz="1200" dirty="0" err="1" smtClean="0"/>
              <a:t>pentru</a:t>
            </a:r>
            <a:r>
              <a:rPr lang="en-US" sz="1200" dirty="0" smtClean="0"/>
              <a:t> o parte </a:t>
            </a:r>
            <a:r>
              <a:rPr lang="en-US" sz="1200" dirty="0" err="1" smtClean="0"/>
              <a:t>semnificativă</a:t>
            </a:r>
            <a:r>
              <a:rPr lang="en-US" sz="1200" dirty="0" smtClean="0"/>
              <a:t>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aceștia</a:t>
            </a:r>
            <a:r>
              <a:rPr lang="en-US" sz="1200" dirty="0" smtClean="0"/>
              <a:t> </a:t>
            </a:r>
            <a:r>
              <a:rPr lang="en-US" sz="1200" dirty="0" err="1" smtClean="0"/>
              <a:t>stilul</a:t>
            </a:r>
            <a:r>
              <a:rPr lang="en-US" sz="1200" dirty="0" smtClean="0"/>
              <a:t> </a:t>
            </a:r>
            <a:r>
              <a:rPr lang="en-US" sz="1200" dirty="0" err="1" smtClean="0"/>
              <a:t>defectuos</a:t>
            </a:r>
            <a:r>
              <a:rPr lang="en-US" sz="1200" dirty="0" smtClean="0"/>
              <a:t> de management s-a </a:t>
            </a:r>
            <a:r>
              <a:rPr lang="en-US" sz="1200" dirty="0" err="1" smtClean="0"/>
              <a:t>reflectat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solicitările</a:t>
            </a:r>
            <a:r>
              <a:rPr lang="en-US" sz="1200" dirty="0" smtClean="0"/>
              <a:t> de </a:t>
            </a:r>
            <a:r>
              <a:rPr lang="en-US" sz="1200" dirty="0" err="1" smtClean="0"/>
              <a:t>sarcini</a:t>
            </a:r>
            <a:r>
              <a:rPr lang="en-US" sz="1200" dirty="0" smtClean="0"/>
              <a:t> </a:t>
            </a:r>
            <a:r>
              <a:rPr lang="en-US" sz="1200" dirty="0" err="1" smtClean="0"/>
              <a:t>contradictorii</a:t>
            </a:r>
            <a:r>
              <a:rPr lang="en-US" sz="1200" dirty="0" smtClean="0"/>
              <a:t> din </a:t>
            </a:r>
            <a:r>
              <a:rPr lang="en-US" sz="1200" dirty="0" err="1" smtClean="0"/>
              <a:t>partea</a:t>
            </a:r>
            <a:r>
              <a:rPr lang="en-US" sz="1200" dirty="0" smtClean="0"/>
              <a:t> </a:t>
            </a:r>
            <a:r>
              <a:rPr lang="en-US" sz="1200" dirty="0" err="1" smtClean="0"/>
              <a:t>șefilor</a:t>
            </a:r>
            <a:r>
              <a:rPr lang="en-US" sz="1200" dirty="0" smtClean="0"/>
              <a:t>, </a:t>
            </a:r>
            <a:r>
              <a:rPr lang="en-US" sz="1200" dirty="0" err="1" smtClean="0"/>
              <a:t>lipsa</a:t>
            </a:r>
            <a:r>
              <a:rPr lang="en-US" sz="1200" dirty="0" smtClean="0"/>
              <a:t> </a:t>
            </a:r>
            <a:r>
              <a:rPr lang="en-US" sz="1200" dirty="0" err="1" smtClean="0"/>
              <a:t>coerenței</a:t>
            </a:r>
            <a:r>
              <a:rPr lang="en-US" sz="1200" dirty="0" smtClean="0"/>
              <a:t> </a:t>
            </a:r>
            <a:r>
              <a:rPr lang="en-US" sz="1200" dirty="0" err="1" smtClean="0"/>
              <a:t>viziunii</a:t>
            </a:r>
            <a:r>
              <a:rPr lang="en-US" sz="1200" dirty="0" smtClean="0"/>
              <a:t> managerial </a:t>
            </a:r>
            <a:r>
              <a:rPr lang="en-US" sz="1200" dirty="0" err="1" smtClean="0"/>
              <a:t>fiind</a:t>
            </a:r>
            <a:r>
              <a:rPr lang="en-US" sz="1200" dirty="0" smtClean="0"/>
              <a:t> </a:t>
            </a:r>
            <a:r>
              <a:rPr lang="en-US" sz="1200" dirty="0" err="1" smtClean="0"/>
              <a:t>invocată</a:t>
            </a:r>
            <a:r>
              <a:rPr lang="en-US" sz="1200" dirty="0" smtClean="0"/>
              <a:t> de </a:t>
            </a:r>
            <a:r>
              <a:rPr lang="en-US" sz="1200" dirty="0" err="1" smtClean="0"/>
              <a:t>aproape</a:t>
            </a:r>
            <a:r>
              <a:rPr lang="en-US" sz="1200" dirty="0" smtClean="0"/>
              <a:t> </a:t>
            </a:r>
            <a:r>
              <a:rPr lang="en-US" sz="1200" dirty="0" err="1" smtClean="0"/>
              <a:t>doi</a:t>
            </a:r>
            <a:r>
              <a:rPr lang="en-US" sz="1200" dirty="0" smtClean="0"/>
              <a:t> din </a:t>
            </a:r>
            <a:r>
              <a:rPr lang="en-US" sz="1200" dirty="0" err="1" smtClean="0"/>
              <a:t>trei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</a:t>
            </a:r>
            <a:r>
              <a:rPr lang="en-US" sz="12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43934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o-RO" sz="2400" b="1" dirty="0" smtClean="0"/>
              <a:t>În ce tip de instiuție se regăsesc mai mult factorii violenței psihice?</a:t>
            </a:r>
            <a:endParaRPr lang="en-US" sz="2400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304800" y="1066800"/>
          <a:ext cx="5257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486400" y="1600200"/>
            <a:ext cx="3200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/>
              <a:t>Mai </a:t>
            </a:r>
            <a:r>
              <a:rPr lang="en-US" sz="1200" dirty="0" err="1" smtClean="0"/>
              <a:t>bine</a:t>
            </a:r>
            <a:r>
              <a:rPr lang="en-US" sz="1200" dirty="0" smtClean="0"/>
              <a:t> de </a:t>
            </a:r>
            <a:r>
              <a:rPr lang="en-US" sz="1200" dirty="0" err="1" smtClean="0"/>
              <a:t>jumătate</a:t>
            </a:r>
            <a:r>
              <a:rPr lang="en-US" sz="1200" dirty="0" smtClean="0"/>
              <a:t> </a:t>
            </a:r>
            <a:r>
              <a:rPr lang="en-US" sz="1200" dirty="0" err="1" smtClean="0"/>
              <a:t>dintre</a:t>
            </a:r>
            <a:r>
              <a:rPr lang="en-US" sz="1200" dirty="0" smtClean="0"/>
              <a:t> </a:t>
            </a:r>
            <a:r>
              <a:rPr lang="en-US" sz="1200" dirty="0" err="1" smtClean="0"/>
              <a:t>respondenți</a:t>
            </a:r>
            <a:r>
              <a:rPr lang="en-US" sz="1200" dirty="0" smtClean="0"/>
              <a:t> au </a:t>
            </a:r>
            <a:r>
              <a:rPr lang="en-US" sz="1200" dirty="0" err="1" smtClean="0"/>
              <a:t>admis</a:t>
            </a:r>
            <a:r>
              <a:rPr lang="en-US" sz="1200" dirty="0" smtClean="0"/>
              <a:t> </a:t>
            </a:r>
            <a:r>
              <a:rPr lang="en-US" sz="1200" dirty="0" err="1" smtClean="0"/>
              <a:t>că</a:t>
            </a:r>
            <a:r>
              <a:rPr lang="en-US" sz="1200" dirty="0" smtClean="0"/>
              <a:t> </a:t>
            </a:r>
            <a:r>
              <a:rPr lang="en-US" sz="1200" dirty="0" err="1" smtClean="0"/>
              <a:t>muncesc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</a:t>
            </a:r>
            <a:r>
              <a:rPr lang="en-US" sz="1200" dirty="0" err="1" smtClean="0"/>
              <a:t>mult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 la un </a:t>
            </a:r>
            <a:r>
              <a:rPr lang="en-US" sz="1200" dirty="0" err="1" smtClean="0"/>
              <a:t>nivel</a:t>
            </a:r>
            <a:r>
              <a:rPr lang="en-US" sz="1200" dirty="0" smtClean="0"/>
              <a:t> de stress </a:t>
            </a:r>
            <a:r>
              <a:rPr lang="en-US" sz="1200" dirty="0" err="1" smtClean="0"/>
              <a:t>ridicat</a:t>
            </a:r>
            <a:r>
              <a:rPr lang="en-US" sz="1200" dirty="0" smtClean="0"/>
              <a:t>, </a:t>
            </a:r>
            <a:r>
              <a:rPr lang="en-US" sz="1200" dirty="0" err="1" smtClean="0"/>
              <a:t>indiferent</a:t>
            </a:r>
            <a:r>
              <a:rPr lang="en-US" sz="1200" dirty="0" smtClean="0"/>
              <a:t> de </a:t>
            </a:r>
            <a:r>
              <a:rPr lang="en-US" sz="1200" dirty="0" err="1" smtClean="0"/>
              <a:t>tipul</a:t>
            </a:r>
            <a:r>
              <a:rPr lang="en-US" sz="1200" dirty="0" smtClean="0"/>
              <a:t> de </a:t>
            </a:r>
            <a:r>
              <a:rPr lang="en-US" sz="1200" dirty="0" err="1" smtClean="0"/>
              <a:t>acționariat</a:t>
            </a:r>
            <a:r>
              <a:rPr lang="en-US" sz="1200" dirty="0" smtClean="0"/>
              <a:t> al </a:t>
            </a:r>
            <a:r>
              <a:rPr lang="en-US" sz="1200" dirty="0" err="1" smtClean="0"/>
              <a:t>angajatorului</a:t>
            </a:r>
            <a:r>
              <a:rPr lang="en-US" sz="1200" dirty="0" smtClean="0"/>
              <a:t>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/>
              <a:t>Se </a:t>
            </a:r>
            <a:r>
              <a:rPr lang="en-US" sz="1200" dirty="0" err="1" smtClean="0"/>
              <a:t>remarcă</a:t>
            </a:r>
            <a:r>
              <a:rPr lang="en-US" sz="1200" dirty="0" smtClean="0"/>
              <a:t> o </a:t>
            </a:r>
            <a:r>
              <a:rPr lang="en-US" sz="1200" dirty="0" err="1" smtClean="0"/>
              <a:t>creștere</a:t>
            </a:r>
            <a:r>
              <a:rPr lang="en-US" sz="1200" dirty="0" smtClean="0"/>
              <a:t> a </a:t>
            </a:r>
            <a:r>
              <a:rPr lang="en-US" sz="1200" dirty="0" err="1" smtClean="0"/>
              <a:t>nivelului</a:t>
            </a:r>
            <a:r>
              <a:rPr lang="en-US" sz="1200" dirty="0" smtClean="0"/>
              <a:t> de </a:t>
            </a:r>
            <a:r>
              <a:rPr lang="en-US" sz="1200" dirty="0" err="1" smtClean="0"/>
              <a:t>presiune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companiile</a:t>
            </a:r>
            <a:r>
              <a:rPr lang="en-US" sz="1200" dirty="0" smtClean="0"/>
              <a:t> </a:t>
            </a:r>
            <a:r>
              <a:rPr lang="en-US" sz="1200" dirty="0" err="1" smtClean="0"/>
              <a:t>multinaționale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instituțiile</a:t>
            </a:r>
            <a:r>
              <a:rPr lang="en-US" sz="1200" dirty="0" smtClean="0"/>
              <a:t> de stat, care au </a:t>
            </a:r>
            <a:r>
              <a:rPr lang="en-US" sz="1200" dirty="0" err="1" smtClean="0"/>
              <a:t>operat</a:t>
            </a:r>
            <a:r>
              <a:rPr lang="en-US" sz="1200" dirty="0" smtClean="0"/>
              <a:t> </a:t>
            </a:r>
            <a:r>
              <a:rPr lang="en-US" sz="1200" dirty="0" err="1" smtClean="0"/>
              <a:t>cele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</a:t>
            </a:r>
            <a:r>
              <a:rPr lang="en-US" sz="1200" dirty="0" err="1" smtClean="0"/>
              <a:t>multe</a:t>
            </a:r>
            <a:r>
              <a:rPr lang="en-US" sz="1200" dirty="0" smtClean="0"/>
              <a:t> </a:t>
            </a:r>
            <a:r>
              <a:rPr lang="en-US" sz="1200" dirty="0" err="1" smtClean="0"/>
              <a:t>restructurări</a:t>
            </a:r>
            <a:r>
              <a:rPr lang="en-US" sz="1200" dirty="0" smtClean="0"/>
              <a:t> </a:t>
            </a:r>
            <a:r>
              <a:rPr lang="en-US" sz="1200" dirty="0" err="1" smtClean="0"/>
              <a:t>în</a:t>
            </a:r>
            <a:r>
              <a:rPr lang="en-US" sz="1200" dirty="0" smtClean="0"/>
              <a:t> </a:t>
            </a:r>
            <a:r>
              <a:rPr lang="en-US" sz="1200" dirty="0" err="1" smtClean="0"/>
              <a:t>ultimii</a:t>
            </a:r>
            <a:r>
              <a:rPr lang="en-US" sz="1200" dirty="0" smtClean="0"/>
              <a:t> </a:t>
            </a:r>
            <a:r>
              <a:rPr lang="en-US" sz="1200" dirty="0" err="1" smtClean="0"/>
              <a:t>ani</a:t>
            </a:r>
            <a:r>
              <a:rPr lang="en-US" sz="1200" dirty="0" smtClean="0"/>
              <a:t>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err="1" smtClean="0"/>
              <a:t>Companiile</a:t>
            </a:r>
            <a:r>
              <a:rPr lang="en-US" sz="1200" dirty="0" smtClean="0"/>
              <a:t> private </a:t>
            </a:r>
            <a:r>
              <a:rPr lang="en-US" sz="1200" dirty="0" err="1" smtClean="0"/>
              <a:t>românești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 ONG-</a:t>
            </a:r>
            <a:r>
              <a:rPr lang="en-US" sz="1200" dirty="0" err="1" smtClean="0"/>
              <a:t>urile</a:t>
            </a:r>
            <a:r>
              <a:rPr lang="en-US" sz="1200" dirty="0" smtClean="0"/>
              <a:t> par </a:t>
            </a:r>
            <a:r>
              <a:rPr lang="en-US" sz="1200" dirty="0" err="1" smtClean="0"/>
              <a:t>organizații</a:t>
            </a:r>
            <a:r>
              <a:rPr lang="en-US" sz="1200" dirty="0" smtClean="0"/>
              <a:t> </a:t>
            </a:r>
            <a:r>
              <a:rPr lang="en-US" sz="1200" dirty="0" err="1" smtClean="0"/>
              <a:t>ceva</a:t>
            </a:r>
            <a:r>
              <a:rPr lang="en-US" sz="1200" dirty="0" smtClean="0"/>
              <a:t> </a:t>
            </a:r>
            <a:r>
              <a:rPr lang="en-US" sz="1200" dirty="0" err="1" smtClean="0"/>
              <a:t>mai</a:t>
            </a:r>
            <a:r>
              <a:rPr lang="en-US" sz="1200" dirty="0" smtClean="0"/>
              <a:t> stabile din </a:t>
            </a:r>
            <a:r>
              <a:rPr lang="en-US" sz="1200" dirty="0" err="1" smtClean="0"/>
              <a:t>acest</a:t>
            </a:r>
            <a:r>
              <a:rPr lang="en-US" sz="1200" dirty="0" smtClean="0"/>
              <a:t> </a:t>
            </a:r>
            <a:r>
              <a:rPr lang="en-US" sz="1200" dirty="0" err="1" smtClean="0"/>
              <a:t>punct</a:t>
            </a:r>
            <a:r>
              <a:rPr lang="en-US" sz="1200" dirty="0" smtClean="0"/>
              <a:t> de </a:t>
            </a:r>
            <a:r>
              <a:rPr lang="en-US" sz="1200" dirty="0" err="1" smtClean="0"/>
              <a:t>vedere</a:t>
            </a:r>
            <a:r>
              <a:rPr lang="en-US" sz="1200" dirty="0" smtClean="0"/>
              <a:t> </a:t>
            </a:r>
            <a:r>
              <a:rPr lang="en-US" sz="1200" dirty="0" err="1" smtClean="0"/>
              <a:t>pentru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</a:t>
            </a:r>
            <a:r>
              <a:rPr lang="en-US" sz="1200" dirty="0" smtClean="0"/>
              <a:t>, </a:t>
            </a:r>
            <a:r>
              <a:rPr lang="en-US" sz="1200" dirty="0" err="1" smtClean="0"/>
              <a:t>neavând</a:t>
            </a:r>
            <a:r>
              <a:rPr lang="en-US" sz="1200" dirty="0" smtClean="0"/>
              <a:t> un </a:t>
            </a:r>
            <a:r>
              <a:rPr lang="en-US" sz="1200" dirty="0" err="1" smtClean="0"/>
              <a:t>nivel</a:t>
            </a:r>
            <a:r>
              <a:rPr lang="en-US" sz="1200" dirty="0" smtClean="0"/>
              <a:t> </a:t>
            </a:r>
            <a:r>
              <a:rPr lang="en-US" sz="1200" dirty="0" err="1" smtClean="0"/>
              <a:t>foarte</a:t>
            </a:r>
            <a:r>
              <a:rPr lang="en-US" sz="1200" dirty="0" smtClean="0"/>
              <a:t> </a:t>
            </a:r>
            <a:r>
              <a:rPr lang="en-US" sz="1200" dirty="0" err="1" smtClean="0"/>
              <a:t>ridicat</a:t>
            </a:r>
            <a:r>
              <a:rPr lang="en-US" sz="1200" dirty="0" smtClean="0"/>
              <a:t> al </a:t>
            </a:r>
            <a:r>
              <a:rPr lang="en-US" sz="1200" dirty="0" err="1" smtClean="0"/>
              <a:t>stresului</a:t>
            </a:r>
            <a:r>
              <a:rPr lang="en-US" sz="1200" dirty="0" smtClean="0"/>
              <a:t> </a:t>
            </a:r>
            <a:r>
              <a:rPr lang="en-US" sz="1200" dirty="0" err="1" smtClean="0"/>
              <a:t>și</a:t>
            </a:r>
            <a:r>
              <a:rPr lang="en-US" sz="1200" dirty="0" smtClean="0"/>
              <a:t> al </a:t>
            </a:r>
            <a:r>
              <a:rPr lang="en-US" sz="1200" dirty="0" err="1" smtClean="0"/>
              <a:t>conflictelor</a:t>
            </a:r>
            <a:r>
              <a:rPr lang="en-US" sz="1200" dirty="0" smtClean="0"/>
              <a:t> la </a:t>
            </a:r>
            <a:r>
              <a:rPr lang="en-US" sz="1200" dirty="0" err="1" smtClean="0"/>
              <a:t>locul</a:t>
            </a:r>
            <a:r>
              <a:rPr lang="en-US" sz="1200" dirty="0" smtClean="0"/>
              <a:t> de </a:t>
            </a:r>
            <a:r>
              <a:rPr lang="en-US" sz="1200" dirty="0" err="1" smtClean="0"/>
              <a:t>muncă</a:t>
            </a:r>
            <a:r>
              <a:rPr lang="en-US" sz="1200" dirty="0" smtClean="0"/>
              <a:t> </a:t>
            </a:r>
            <a:r>
              <a:rPr lang="en-US" sz="1200" dirty="0" err="1" smtClean="0"/>
              <a:t>între</a:t>
            </a:r>
            <a:r>
              <a:rPr lang="en-US" sz="1200" dirty="0" smtClean="0"/>
              <a:t> </a:t>
            </a:r>
            <a:r>
              <a:rPr lang="en-US" sz="1200" dirty="0" err="1" smtClean="0"/>
              <a:t>angajați</a:t>
            </a:r>
            <a:r>
              <a:rPr lang="en-US" sz="1200" dirty="0" smtClean="0"/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381000" y="6477000"/>
            <a:ext cx="510428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800" dirty="0" smtClean="0"/>
              <a:t>*</a:t>
            </a:r>
            <a:r>
              <a:rPr lang="en-US" sz="800" dirty="0" err="1" smtClean="0"/>
              <a:t>Evaluarea</a:t>
            </a:r>
            <a:r>
              <a:rPr lang="en-US" sz="800" dirty="0" smtClean="0"/>
              <a:t> a </a:t>
            </a:r>
            <a:r>
              <a:rPr lang="en-US" sz="800" dirty="0" err="1" smtClean="0"/>
              <a:t>fost</a:t>
            </a:r>
            <a:r>
              <a:rPr lang="en-US" sz="800" dirty="0" smtClean="0"/>
              <a:t> </a:t>
            </a:r>
            <a:r>
              <a:rPr lang="en-US" sz="800" dirty="0" err="1" smtClean="0"/>
              <a:t>realizat</a:t>
            </a:r>
            <a:r>
              <a:rPr lang="ro-RO" sz="800" dirty="0" smtClean="0"/>
              <a:t>ă pe o scală de la 1 la 5, unde 1 inseamna aproape niciodată, iar 5 aproape mereu.</a:t>
            </a:r>
            <a:endParaRPr lang="ro-RO" sz="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31DB34F-7EA5-48E6-91E7-1C9107CE4F80}" type="slidenum">
              <a:rPr lang="en-GB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ustom 2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00B050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6740</TotalTime>
  <Words>1505</Words>
  <Application>Microsoft Office PowerPoint</Application>
  <PresentationFormat>Expunere pe ecran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15</vt:i4>
      </vt:variant>
    </vt:vector>
  </HeadingPairs>
  <TitlesOfParts>
    <vt:vector size="16" baseType="lpstr">
      <vt:lpstr>Oriel</vt:lpstr>
      <vt:lpstr>Diapozitivul 1</vt:lpstr>
      <vt:lpstr>Sumar </vt:lpstr>
      <vt:lpstr>PREMISE</vt:lpstr>
      <vt:lpstr>Sumar </vt:lpstr>
      <vt:lpstr>METODOLOGIE</vt:lpstr>
      <vt:lpstr>Sumar </vt:lpstr>
      <vt:lpstr>Diapozitivul 7</vt:lpstr>
      <vt:lpstr>În ce măsură vă regăsiți în situațiile de mai jos?</vt:lpstr>
      <vt:lpstr>Diapozitivul 9</vt:lpstr>
      <vt:lpstr>Diapozitivul 10</vt:lpstr>
      <vt:lpstr>Diapozitivul 11</vt:lpstr>
      <vt:lpstr>Diapozitivul 12</vt:lpstr>
      <vt:lpstr>Diapozitivul 13</vt:lpstr>
      <vt:lpstr>Diapozitivul 14</vt:lpstr>
      <vt:lpstr>Diapozitivul 15</vt:lpstr>
    </vt:vector>
  </TitlesOfParts>
  <Company>IBM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the middle class</dc:title>
  <dc:creator>ADMINIBM</dc:creator>
  <cp:lastModifiedBy>Costel</cp:lastModifiedBy>
  <cp:revision>636</cp:revision>
  <dcterms:created xsi:type="dcterms:W3CDTF">2013-03-25T11:51:26Z</dcterms:created>
  <dcterms:modified xsi:type="dcterms:W3CDTF">2013-09-23T06:16:07Z</dcterms:modified>
</cp:coreProperties>
</file>